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3" r:id="rId4"/>
    <p:sldId id="275" r:id="rId5"/>
    <p:sldId id="267" r:id="rId6"/>
    <p:sldId id="268" r:id="rId7"/>
    <p:sldId id="265" r:id="rId8"/>
    <p:sldId id="269" r:id="rId9"/>
    <p:sldId id="259" r:id="rId10"/>
    <p:sldId id="262" r:id="rId11"/>
    <p:sldId id="260" r:id="rId12"/>
    <p:sldId id="263" r:id="rId13"/>
    <p:sldId id="264" r:id="rId14"/>
    <p:sldId id="270" r:id="rId15"/>
    <p:sldId id="271" r:id="rId16"/>
    <p:sldId id="276"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4" d="100"/>
          <a:sy n="54" d="100"/>
        </p:scale>
        <p:origin x="-1688" y="-1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2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12/7/16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12/7/16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12/7/16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12/7/16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12/7/16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12/7/16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12/7/16</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microsoft.com/office/2007/relationships/hdphoto" Target="../media/hdphoto12.wdp"/></Relationships>
</file>

<file path=ppt/slides/_rels/slide11.xml.rels><?xml version="1.0" encoding="UTF-8" standalone="yes"?>
<Relationships xmlns="http://schemas.openxmlformats.org/package/2006/relationships"><Relationship Id="rId3" Type="http://schemas.microsoft.com/office/2007/relationships/hdphoto" Target="../media/hdphoto13.wdp"/><Relationship Id="rId4" Type="http://schemas.openxmlformats.org/officeDocument/2006/relationships/image" Target="../media/image23.jpeg"/><Relationship Id="rId5" Type="http://schemas.microsoft.com/office/2007/relationships/hdphoto" Target="../media/hdphoto14.wdp"/><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microsoft.com/office/2007/relationships/hdphoto" Target="../media/hdphoto15.wdp"/><Relationship Id="rId4" Type="http://schemas.openxmlformats.org/officeDocument/2006/relationships/image" Target="../media/image25.jpeg"/><Relationship Id="rId5" Type="http://schemas.microsoft.com/office/2007/relationships/hdphoto" Target="../media/hdphoto16.wdp"/><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hyperlink" Target="http://www.lifehack.org/articles/lifestyle/5-reasons-traveling-changes-your-life.html" TargetMode="External"/><Relationship Id="rId4" Type="http://schemas.openxmlformats.org/officeDocument/2006/relationships/hyperlink" Target="http://technori.com/2013/03/3249-expert-social-media-tips-to-consider-as-you-build-your-startup-brand/" TargetMode="External"/><Relationship Id="rId5" Type="http://schemas.openxmlformats.org/officeDocument/2006/relationships/hyperlink" Target="http://www.builtincolorado.com/blog/jess-lybeck-shares-6-killer-startup-lessons" TargetMode="External"/><Relationship Id="rId6" Type="http://schemas.openxmlformats.org/officeDocument/2006/relationships/image" Target="../media/image26.jpeg"/><Relationship Id="rId7" Type="http://schemas.microsoft.com/office/2007/relationships/hdphoto" Target="../media/hdphoto17.wdp"/><Relationship Id="rId8" Type="http://schemas.openxmlformats.org/officeDocument/2006/relationships/image" Target="../media/image27.jpeg"/><Relationship Id="rId9" Type="http://schemas.microsoft.com/office/2007/relationships/hdphoto" Target="../media/hdphoto18.wdp"/><Relationship Id="rId10" Type="http://schemas.openxmlformats.org/officeDocument/2006/relationships/image" Target="../media/image28.jpeg"/><Relationship Id="rId11" Type="http://schemas.microsoft.com/office/2007/relationships/hdphoto" Target="../media/hdphoto19.wdp"/><Relationship Id="rId1" Type="http://schemas.openxmlformats.org/officeDocument/2006/relationships/slideLayout" Target="../slideLayouts/slideLayout2.xml"/><Relationship Id="rId2" Type="http://schemas.openxmlformats.org/officeDocument/2006/relationships/hyperlink" Target="http://www.socialmediatoday.com/content/5-keys-developing-killer-social-media-brand-0"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20.wdp"/><Relationship Id="rId4" Type="http://schemas.openxmlformats.org/officeDocument/2006/relationships/image" Target="../media/image30.jpeg"/><Relationship Id="rId5" Type="http://schemas.microsoft.com/office/2007/relationships/hdphoto" Target="../media/hdphoto21.wdp"/><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microsoft.com/office/2007/relationships/hdphoto" Target="../media/hdphoto22.wdp"/><Relationship Id="rId4" Type="http://schemas.openxmlformats.org/officeDocument/2006/relationships/image" Target="../media/image32.jpeg"/><Relationship Id="rId5" Type="http://schemas.microsoft.com/office/2007/relationships/hdphoto" Target="../media/hdphoto23.wdp"/><Relationship Id="rId6" Type="http://schemas.openxmlformats.org/officeDocument/2006/relationships/image" Target="../media/image33.jpeg"/><Relationship Id="rId7" Type="http://schemas.microsoft.com/office/2007/relationships/hdphoto" Target="../media/hdphoto24.wdp"/><Relationship Id="rId8" Type="http://schemas.openxmlformats.org/officeDocument/2006/relationships/image" Target="../media/image34.jpeg"/><Relationship Id="rId9" Type="http://schemas.microsoft.com/office/2007/relationships/hdphoto" Target="../media/hdphoto25.wdp"/><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katieleimkuehler@gmail.com" TargetMode="External"/><Relationship Id="rId4" Type="http://schemas.openxmlformats.org/officeDocument/2006/relationships/hyperlink" Target="http://www.katieleimkuehler.com" TargetMode="External"/><Relationship Id="rId5" Type="http://schemas.openxmlformats.org/officeDocument/2006/relationships/hyperlink" Target="https://twitter.com/kleimkuehler" TargetMode="External"/><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www.linkedin.com/in/katieleimkuehl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0.jpeg"/><Relationship Id="rId5" Type="http://schemas.microsoft.com/office/2007/relationships/hdphoto" Target="../media/hdphoto2.wdp"/><Relationship Id="rId6" Type="http://schemas.openxmlformats.org/officeDocument/2006/relationships/image" Target="../media/image11.jpeg"/><Relationship Id="rId7" Type="http://schemas.microsoft.com/office/2007/relationships/hdphoto" Target="../media/hdphoto3.wdp"/><Relationship Id="rId8" Type="http://schemas.openxmlformats.org/officeDocument/2006/relationships/image" Target="../media/image12.jpeg"/><Relationship Id="rId9" Type="http://schemas.microsoft.com/office/2007/relationships/hdphoto" Target="../media/hdphoto4.wdp"/><Relationship Id="rId10" Type="http://schemas.openxmlformats.org/officeDocument/2006/relationships/image" Target="../media/image13.jpeg"/><Relationship Id="rId11"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microsoft.com/office/2007/relationships/hdphoto" Target="../media/hdphoto6.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7.wdp"/><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7.jpeg"/><Relationship Id="rId3"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microsoft.com/office/2007/relationships/hdphoto" Target="../media/hdphoto9.wdp"/><Relationship Id="rId4" Type="http://schemas.openxmlformats.org/officeDocument/2006/relationships/image" Target="../media/image19.jpeg"/><Relationship Id="rId5" Type="http://schemas.microsoft.com/office/2007/relationships/hdphoto" Target="../media/hdphoto10.wdp"/><Relationship Id="rId6" Type="http://schemas.openxmlformats.org/officeDocument/2006/relationships/image" Target="../media/image20.jpeg"/><Relationship Id="rId7" Type="http://schemas.microsoft.com/office/2007/relationships/hdphoto" Target="../media/hdphoto11.wdp"/><Relationship Id="rId1" Type="http://schemas.openxmlformats.org/officeDocument/2006/relationships/slideLayout" Target="../slideLayouts/slideLayout2.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76" y="815508"/>
            <a:ext cx="8042276" cy="1336956"/>
          </a:xfrm>
        </p:spPr>
        <p:txBody>
          <a:bodyPr/>
          <a:lstStyle/>
          <a:p>
            <a:r>
              <a:rPr lang="en-US" dirty="0" smtClean="0">
                <a:latin typeface="Avenir Heavy"/>
                <a:cs typeface="Avenir Heavy"/>
              </a:rPr>
              <a:t>SOCIAL MEDIA &amp; CONTENT MARKETING PORTFOLIO </a:t>
            </a:r>
            <a:endParaRPr lang="en-US" dirty="0">
              <a:latin typeface="Avenir Heavy"/>
              <a:cs typeface="Avenir Heavy"/>
            </a:endParaRPr>
          </a:p>
        </p:txBody>
      </p:sp>
      <p:sp>
        <p:nvSpPr>
          <p:cNvPr id="3" name="Subtitle 2"/>
          <p:cNvSpPr>
            <a:spLocks noGrp="1"/>
          </p:cNvSpPr>
          <p:nvPr>
            <p:ph idx="1"/>
          </p:nvPr>
        </p:nvSpPr>
        <p:spPr>
          <a:xfrm>
            <a:off x="825500" y="2425700"/>
            <a:ext cx="7150099" cy="1670050"/>
          </a:xfrm>
        </p:spPr>
        <p:txBody>
          <a:bodyPr>
            <a:noAutofit/>
          </a:bodyPr>
          <a:lstStyle/>
          <a:p>
            <a:pPr marL="0" indent="0" algn="ctr">
              <a:buNone/>
            </a:pPr>
            <a:r>
              <a:rPr lang="en-US" sz="3600" b="1" dirty="0" smtClean="0">
                <a:solidFill>
                  <a:schemeClr val="tx1">
                    <a:lumMod val="95000"/>
                    <a:lumOff val="5000"/>
                  </a:schemeClr>
                </a:solidFill>
                <a:latin typeface="Avenir Heavy"/>
                <a:cs typeface="Avenir Heavy"/>
              </a:rPr>
              <a:t>LEIMKUEHLER MEDIA</a:t>
            </a:r>
            <a:endParaRPr lang="en-US" sz="3600" b="1" dirty="0">
              <a:solidFill>
                <a:schemeClr val="tx1">
                  <a:lumMod val="95000"/>
                  <a:lumOff val="5000"/>
                </a:schemeClr>
              </a:solidFill>
              <a:latin typeface="Avenir Heavy"/>
              <a:cs typeface="Avenir Heavy"/>
            </a:endParaRPr>
          </a:p>
          <a:p>
            <a:pPr marL="0" indent="0" algn="ctr">
              <a:buNone/>
            </a:pPr>
            <a:r>
              <a:rPr lang="en-US" sz="2000" b="1" dirty="0" smtClean="0">
                <a:solidFill>
                  <a:schemeClr val="tx1">
                    <a:lumMod val="95000"/>
                    <a:lumOff val="5000"/>
                  </a:schemeClr>
                </a:solidFill>
                <a:latin typeface="Avenir Heavy"/>
                <a:cs typeface="Avenir Heavy"/>
              </a:rPr>
              <a:t>Katie Leimkuehler </a:t>
            </a:r>
            <a:br>
              <a:rPr lang="en-US" sz="2000" b="1" dirty="0" smtClean="0">
                <a:solidFill>
                  <a:schemeClr val="tx1">
                    <a:lumMod val="95000"/>
                    <a:lumOff val="5000"/>
                  </a:schemeClr>
                </a:solidFill>
                <a:latin typeface="Avenir Heavy"/>
                <a:cs typeface="Avenir Heavy"/>
              </a:rPr>
            </a:br>
            <a:r>
              <a:rPr lang="en-US" sz="2000" b="1" dirty="0" smtClean="0">
                <a:solidFill>
                  <a:schemeClr val="tx1">
                    <a:lumMod val="95000"/>
                    <a:lumOff val="5000"/>
                  </a:schemeClr>
                </a:solidFill>
                <a:latin typeface="Avenir Heavy"/>
                <a:cs typeface="Avenir Heavy"/>
              </a:rPr>
              <a:t>CEO &amp; Social Media Consultant www.katieleimkuehler.com</a:t>
            </a:r>
            <a:endParaRPr lang="en-US" sz="2000" b="1" dirty="0">
              <a:solidFill>
                <a:schemeClr val="tx1">
                  <a:lumMod val="95000"/>
                  <a:lumOff val="5000"/>
                </a:schemeClr>
              </a:solidFill>
              <a:latin typeface="Avenir Heavy"/>
              <a:cs typeface="Avenir Heavy"/>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820" y="4678127"/>
            <a:ext cx="1634853" cy="1634853"/>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8356" y="4830084"/>
            <a:ext cx="1303196" cy="1303196"/>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4967" y="4857132"/>
            <a:ext cx="1276148" cy="1276148"/>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8636" y="4857131"/>
            <a:ext cx="1271774" cy="1271774"/>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27014" y="4719102"/>
            <a:ext cx="1934371" cy="1450778"/>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120588" y="4816157"/>
            <a:ext cx="1386313" cy="1386313"/>
          </a:xfrm>
          <a:prstGeom prst="rect">
            <a:avLst/>
          </a:prstGeom>
        </p:spPr>
      </p:pic>
    </p:spTree>
    <p:extLst>
      <p:ext uri="{BB962C8B-B14F-4D97-AF65-F5344CB8AC3E}">
        <p14:creationId xmlns:p14="http://schemas.microsoft.com/office/powerpoint/2010/main" val="11710602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874" y="107576"/>
            <a:ext cx="8480425" cy="1336956"/>
          </a:xfrm>
        </p:spPr>
        <p:txBody>
          <a:bodyPr/>
          <a:lstStyle/>
          <a:p>
            <a:r>
              <a:rPr lang="en-US" dirty="0" smtClean="0">
                <a:latin typeface="Avenir Heavy"/>
                <a:cs typeface="Avenir Heavy"/>
              </a:rPr>
              <a:t>Social Media Analytic Reports</a:t>
            </a:r>
            <a:endParaRPr lang="en-US" dirty="0">
              <a:latin typeface="Avenir Heavy"/>
              <a:cs typeface="Avenir Heavy"/>
            </a:endParaRPr>
          </a:p>
        </p:txBody>
      </p:sp>
      <p:sp>
        <p:nvSpPr>
          <p:cNvPr id="3" name="Content Placeholder 2"/>
          <p:cNvSpPr>
            <a:spLocks noGrp="1"/>
          </p:cNvSpPr>
          <p:nvPr>
            <p:ph idx="1"/>
          </p:nvPr>
        </p:nvSpPr>
        <p:spPr>
          <a:xfrm>
            <a:off x="3200400" y="1787431"/>
            <a:ext cx="5943599" cy="3517901"/>
          </a:xfrm>
        </p:spPr>
        <p:txBody>
          <a:bodyPr/>
          <a:lstStyle/>
          <a:p>
            <a:pPr marL="0" indent="0">
              <a:buNone/>
            </a:pPr>
            <a:r>
              <a:rPr lang="en-US" dirty="0" smtClean="0">
                <a:solidFill>
                  <a:schemeClr val="tx1"/>
                </a:solidFill>
              </a:rPr>
              <a:t>Social media reports include:</a:t>
            </a:r>
          </a:p>
          <a:p>
            <a:pPr lvl="1"/>
            <a:r>
              <a:rPr lang="en-US" dirty="0" smtClean="0">
                <a:solidFill>
                  <a:schemeClr val="tx1"/>
                </a:solidFill>
              </a:rPr>
              <a:t>Growth in followers on each channel.</a:t>
            </a:r>
          </a:p>
          <a:p>
            <a:pPr lvl="1"/>
            <a:r>
              <a:rPr lang="en-US" dirty="0" smtClean="0">
                <a:solidFill>
                  <a:schemeClr val="tx1"/>
                </a:solidFill>
              </a:rPr>
              <a:t>New trends &amp; hashtags</a:t>
            </a:r>
          </a:p>
          <a:p>
            <a:pPr lvl="1"/>
            <a:r>
              <a:rPr lang="en-US" dirty="0" smtClean="0">
                <a:solidFill>
                  <a:schemeClr val="tx1"/>
                </a:solidFill>
              </a:rPr>
              <a:t>Most popular content (Facebook posts, Tweets, Pins etc.)</a:t>
            </a:r>
          </a:p>
          <a:p>
            <a:pPr lvl="1"/>
            <a:r>
              <a:rPr lang="en-US" dirty="0" smtClean="0">
                <a:solidFill>
                  <a:schemeClr val="tx1"/>
                </a:solidFill>
              </a:rPr>
              <a:t>Key influencers.</a:t>
            </a:r>
          </a:p>
          <a:p>
            <a:pPr lvl="1"/>
            <a:r>
              <a:rPr lang="en-US" dirty="0" smtClean="0">
                <a:solidFill>
                  <a:schemeClr val="tx1"/>
                </a:solidFill>
              </a:rPr>
              <a:t>Overall social media score from all channel – Klout Score.</a:t>
            </a:r>
          </a:p>
          <a:p>
            <a:pPr lvl="1"/>
            <a:endParaRPr lang="en-US" dirty="0" smtClean="0">
              <a:solidFill>
                <a:schemeClr val="tx1"/>
              </a:solidFill>
            </a:endParaRPr>
          </a:p>
          <a:p>
            <a:pPr lvl="1"/>
            <a:endParaRPr lang="en-US" dirty="0" smtClean="0">
              <a:solidFill>
                <a:schemeClr val="tx1"/>
              </a:solidFill>
            </a:endParaRPr>
          </a:p>
          <a:p>
            <a:pPr lvl="1"/>
            <a:endParaRPr lang="en-US" dirty="0">
              <a:solidFill>
                <a:schemeClr val="tx1"/>
              </a:solidFill>
            </a:endParaRPr>
          </a:p>
        </p:txBody>
      </p:sp>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a:ext>
            </a:extLst>
          </a:blip>
          <a:stretch>
            <a:fillRect/>
          </a:stretch>
        </p:blipFill>
        <p:spPr>
          <a:xfrm>
            <a:off x="250575" y="1762032"/>
            <a:ext cx="2870450" cy="4257656"/>
          </a:xfrm>
          <a:prstGeom prst="rect">
            <a:avLst/>
          </a:prstGeom>
          <a:ln>
            <a:solidFill>
              <a:schemeClr val="tx1">
                <a:alpha val="82000"/>
              </a:schemeClr>
            </a:solidFill>
          </a:ln>
        </p:spPr>
      </p:pic>
    </p:spTree>
    <p:extLst>
      <p:ext uri="{BB962C8B-B14F-4D97-AF65-F5344CB8AC3E}">
        <p14:creationId xmlns:p14="http://schemas.microsoft.com/office/powerpoint/2010/main" val="13488646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9976"/>
            <a:ext cx="8042276" cy="751879"/>
          </a:xfrm>
        </p:spPr>
        <p:txBody>
          <a:bodyPr/>
          <a:lstStyle/>
          <a:p>
            <a:r>
              <a:rPr lang="en-US" dirty="0" smtClean="0">
                <a:latin typeface="Avenir Heavy"/>
                <a:cs typeface="Avenir Heavy"/>
              </a:rPr>
              <a:t>Facebook Advertising </a:t>
            </a:r>
          </a:p>
        </p:txBody>
      </p:sp>
      <p:sp>
        <p:nvSpPr>
          <p:cNvPr id="13" name="TextBox 12"/>
          <p:cNvSpPr txBox="1"/>
          <p:nvPr/>
        </p:nvSpPr>
        <p:spPr>
          <a:xfrm>
            <a:off x="388922" y="5644182"/>
            <a:ext cx="7231612" cy="923330"/>
          </a:xfrm>
          <a:prstGeom prst="rect">
            <a:avLst/>
          </a:prstGeom>
          <a:noFill/>
        </p:spPr>
        <p:txBody>
          <a:bodyPr wrap="square" rtlCol="0">
            <a:spAutoFit/>
          </a:bodyPr>
          <a:lstStyle/>
          <a:p>
            <a:pPr marL="285750" indent="-285750">
              <a:buFont typeface="Arial"/>
              <a:buChar char="•"/>
            </a:pPr>
            <a:r>
              <a:rPr lang="en-US" dirty="0" smtClean="0"/>
              <a:t>Facebook Advertising for business to consumers.</a:t>
            </a:r>
          </a:p>
          <a:p>
            <a:pPr marL="285750" indent="-285750">
              <a:buFont typeface="Arial"/>
              <a:buChar char="•"/>
            </a:pPr>
            <a:r>
              <a:rPr lang="en-US" dirty="0" smtClean="0"/>
              <a:t>On average 30% increase to website traffic.</a:t>
            </a:r>
          </a:p>
          <a:p>
            <a:pPr marL="285750" indent="-285750">
              <a:buFont typeface="Arial"/>
              <a:buChar char="•"/>
            </a:pPr>
            <a:endParaRPr lang="en-US" dirty="0"/>
          </a:p>
        </p:txBody>
      </p:sp>
      <p:pic>
        <p:nvPicPr>
          <p:cNvPr id="3" name="Picture 2"/>
          <p:cNvPicPr>
            <a:picLocks noChangeAspect="1"/>
          </p:cNvPicPr>
          <p:nvPr/>
        </p:nvPicPr>
        <p:blipFill>
          <a:blip r:embed="rId2" cstate="email">
            <a:extLst>
              <a:ext uri="{BEBA8EAE-BF5A-486C-A8C5-ECC9F3942E4B}">
                <a14:imgProps xmlns:a14="http://schemas.microsoft.com/office/drawing/2010/main">
                  <a14:imgLayer r:embed="rId3">
                    <a14:imgEffect>
                      <a14:sharpenSoften amount="20000"/>
                    </a14:imgEffect>
                  </a14:imgLayer>
                </a14:imgProps>
              </a:ext>
              <a:ext uri="{28A0092B-C50C-407E-A947-70E740481C1C}">
                <a14:useLocalDpi xmlns:a14="http://schemas.microsoft.com/office/drawing/2010/main"/>
              </a:ext>
            </a:extLst>
          </a:blip>
          <a:stretch>
            <a:fillRect/>
          </a:stretch>
        </p:blipFill>
        <p:spPr>
          <a:xfrm>
            <a:off x="4778690" y="1665328"/>
            <a:ext cx="3999666" cy="3756500"/>
          </a:xfrm>
          <a:prstGeom prst="rect">
            <a:avLst/>
          </a:prstGeom>
          <a:ln>
            <a:solidFill>
              <a:schemeClr val="tx1">
                <a:alpha val="82000"/>
              </a:schemeClr>
            </a:solidFill>
          </a:ln>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sharpenSoften amount="37000"/>
                    </a14:imgEffect>
                  </a14:imgLayer>
                </a14:imgProps>
              </a:ext>
              <a:ext uri="{28A0092B-C50C-407E-A947-70E740481C1C}">
                <a14:useLocalDpi xmlns:a14="http://schemas.microsoft.com/office/drawing/2010/main"/>
              </a:ext>
            </a:extLst>
          </a:blip>
          <a:stretch>
            <a:fillRect/>
          </a:stretch>
        </p:blipFill>
        <p:spPr>
          <a:xfrm>
            <a:off x="373610" y="1627980"/>
            <a:ext cx="4047407" cy="3756500"/>
          </a:xfrm>
          <a:prstGeom prst="rect">
            <a:avLst/>
          </a:prstGeom>
          <a:ln>
            <a:solidFill>
              <a:schemeClr val="tx1">
                <a:alpha val="82000"/>
              </a:schemeClr>
            </a:solidFill>
          </a:ln>
        </p:spPr>
      </p:pic>
    </p:spTree>
    <p:extLst>
      <p:ext uri="{BB962C8B-B14F-4D97-AF65-F5344CB8AC3E}">
        <p14:creationId xmlns:p14="http://schemas.microsoft.com/office/powerpoint/2010/main" val="354712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97947"/>
          </a:xfrm>
        </p:spPr>
        <p:txBody>
          <a:bodyPr/>
          <a:lstStyle/>
          <a:p>
            <a:r>
              <a:rPr lang="en-US" sz="4300" dirty="0" smtClean="0">
                <a:latin typeface="Avenir Heavy"/>
                <a:cs typeface="Avenir Heavy"/>
              </a:rPr>
              <a:t>Advertising Results</a:t>
            </a:r>
            <a:endParaRPr lang="en-US" sz="4300" dirty="0">
              <a:latin typeface="Avenir Heavy"/>
              <a:cs typeface="Avenir Heavy"/>
            </a:endParaRPr>
          </a:p>
        </p:txBody>
      </p:sp>
      <p:pic>
        <p:nvPicPr>
          <p:cNvPr id="5" name="Picture 4" descr="FB Reach.tiff"/>
          <p:cNvPicPr>
            <a:picLocks noChangeAspect="1"/>
          </p:cNvPicPr>
          <p:nvPr/>
        </p:nvPicPr>
        <p:blipFill>
          <a:blip r:embed="rId2" cstate="email">
            <a:extLst>
              <a:ext uri="{BEBA8EAE-BF5A-486C-A8C5-ECC9F3942E4B}">
                <a14:imgProps xmlns:a14="http://schemas.microsoft.com/office/drawing/2010/main">
                  <a14:imgLayer r:embed="rId3">
                    <a14:imgEffect>
                      <a14:sharpenSoften amount="63000"/>
                    </a14:imgEffect>
                  </a14:imgLayer>
                </a14:imgProps>
              </a:ext>
              <a:ext uri="{28A0092B-C50C-407E-A947-70E740481C1C}">
                <a14:useLocalDpi xmlns:a14="http://schemas.microsoft.com/office/drawing/2010/main"/>
              </a:ext>
            </a:extLst>
          </a:blip>
          <a:stretch>
            <a:fillRect/>
          </a:stretch>
        </p:blipFill>
        <p:spPr>
          <a:xfrm>
            <a:off x="254209" y="833286"/>
            <a:ext cx="8482464" cy="3544091"/>
          </a:xfrm>
          <a:prstGeom prst="rect">
            <a:avLst/>
          </a:prstGeom>
          <a:solidFill>
            <a:schemeClr val="tx1">
              <a:alpha val="82000"/>
            </a:schemeClr>
          </a:solidFill>
          <a:ln>
            <a:solidFill>
              <a:schemeClr val="tx1">
                <a:alpha val="82000"/>
              </a:schemeClr>
            </a:solidFill>
          </a:ln>
        </p:spPr>
      </p:pic>
      <p:pic>
        <p:nvPicPr>
          <p:cNvPr id="6" name="Picture 5"/>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tretch>
            <a:fillRect/>
          </a:stretch>
        </p:blipFill>
        <p:spPr>
          <a:xfrm>
            <a:off x="397706" y="4566400"/>
            <a:ext cx="3283401" cy="2163068"/>
          </a:xfrm>
          <a:prstGeom prst="rect">
            <a:avLst/>
          </a:prstGeom>
          <a:solidFill>
            <a:schemeClr val="tx1"/>
          </a:solidFill>
          <a:ln>
            <a:solidFill>
              <a:schemeClr val="tx1">
                <a:alpha val="82000"/>
              </a:schemeClr>
            </a:solidFill>
          </a:ln>
        </p:spPr>
      </p:pic>
      <p:sp>
        <p:nvSpPr>
          <p:cNvPr id="8" name="TextBox 7"/>
          <p:cNvSpPr txBox="1"/>
          <p:nvPr/>
        </p:nvSpPr>
        <p:spPr>
          <a:xfrm>
            <a:off x="4028363" y="4784989"/>
            <a:ext cx="4563187" cy="1477328"/>
          </a:xfrm>
          <a:prstGeom prst="rect">
            <a:avLst/>
          </a:prstGeom>
          <a:noFill/>
        </p:spPr>
        <p:txBody>
          <a:bodyPr wrap="square" rtlCol="0">
            <a:spAutoFit/>
          </a:bodyPr>
          <a:lstStyle/>
          <a:p>
            <a:pPr marL="285750" indent="-285750">
              <a:buFont typeface="Arial"/>
              <a:buChar char="•"/>
            </a:pPr>
            <a:r>
              <a:rPr lang="en-US" dirty="0" smtClean="0"/>
              <a:t>Ran monthly campaigns resulting in over 8,000 website clicks.</a:t>
            </a:r>
          </a:p>
          <a:p>
            <a:pPr marL="285750" indent="-285750">
              <a:buFont typeface="Arial"/>
              <a:buChar char="•"/>
            </a:pPr>
            <a:r>
              <a:rPr lang="en-US" dirty="0" smtClean="0"/>
              <a:t>Reach to mover 800,000 people</a:t>
            </a:r>
          </a:p>
          <a:p>
            <a:pPr marL="285750" indent="-285750">
              <a:buFont typeface="Arial"/>
              <a:buChar char="•"/>
            </a:pPr>
            <a:r>
              <a:rPr lang="en-US" dirty="0" smtClean="0"/>
              <a:t>Average cost per click .44 cents</a:t>
            </a:r>
          </a:p>
          <a:p>
            <a:endParaRPr lang="en-US" dirty="0"/>
          </a:p>
        </p:txBody>
      </p:sp>
    </p:spTree>
    <p:extLst>
      <p:ext uri="{BB962C8B-B14F-4D97-AF65-F5344CB8AC3E}">
        <p14:creationId xmlns:p14="http://schemas.microsoft.com/office/powerpoint/2010/main" val="25872105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0" y="208174"/>
            <a:ext cx="3134729" cy="621764"/>
          </a:xfrm>
        </p:spPr>
        <p:txBody>
          <a:bodyPr/>
          <a:lstStyle/>
          <a:p>
            <a:pPr algn="l"/>
            <a:r>
              <a:rPr lang="en-US" dirty="0" smtClean="0">
                <a:latin typeface="Avenir Heavy"/>
                <a:cs typeface="Avenir Heavy"/>
              </a:rPr>
              <a:t>Blogging </a:t>
            </a:r>
            <a:endParaRPr lang="en-US" dirty="0">
              <a:latin typeface="Avenir Heavy"/>
              <a:cs typeface="Avenir Heavy"/>
            </a:endParaRPr>
          </a:p>
        </p:txBody>
      </p:sp>
      <p:sp>
        <p:nvSpPr>
          <p:cNvPr id="7" name="TextBox 6"/>
          <p:cNvSpPr txBox="1"/>
          <p:nvPr/>
        </p:nvSpPr>
        <p:spPr>
          <a:xfrm>
            <a:off x="3735" y="977900"/>
            <a:ext cx="2078934" cy="4739758"/>
          </a:xfrm>
          <a:prstGeom prst="rect">
            <a:avLst/>
          </a:prstGeom>
          <a:noFill/>
        </p:spPr>
        <p:txBody>
          <a:bodyPr wrap="square" rtlCol="0">
            <a:spAutoFit/>
          </a:bodyPr>
          <a:lstStyle/>
          <a:p>
            <a:r>
              <a:rPr lang="en-US" sz="2000" b="1" u="sng" dirty="0" smtClean="0"/>
              <a:t>Publications</a:t>
            </a:r>
            <a:r>
              <a:rPr lang="en-US" sz="2000" b="1" u="sng" dirty="0"/>
              <a:t/>
            </a:r>
            <a:br>
              <a:rPr lang="en-US" sz="2000" b="1" u="sng" dirty="0"/>
            </a:br>
            <a:r>
              <a:rPr lang="en-US" sz="2000" i="1" dirty="0" smtClean="0"/>
              <a:t> </a:t>
            </a:r>
            <a:br>
              <a:rPr lang="en-US" sz="2000" i="1" dirty="0" smtClean="0"/>
            </a:br>
            <a:r>
              <a:rPr lang="en-US" sz="1200" i="1" dirty="0" smtClean="0"/>
              <a:t>(</a:t>
            </a:r>
            <a:r>
              <a:rPr lang="en-US" sz="1200" i="1" dirty="0"/>
              <a:t>Click for writing samples) </a:t>
            </a:r>
            <a:br>
              <a:rPr lang="en-US" sz="1200" i="1" dirty="0"/>
            </a:br>
            <a:endParaRPr lang="en-US" sz="1200" i="1" dirty="0"/>
          </a:p>
          <a:p>
            <a:pPr marL="285750" indent="-285750">
              <a:buFont typeface="Arial"/>
              <a:buChar char="•"/>
            </a:pPr>
            <a:r>
              <a:rPr lang="en-US" sz="1700" dirty="0">
                <a:hlinkClick r:id="rId2"/>
              </a:rPr>
              <a:t>Social Media </a:t>
            </a:r>
            <a:r>
              <a:rPr lang="en-US" sz="1700" dirty="0" smtClean="0">
                <a:hlinkClick r:id="rId2"/>
              </a:rPr>
              <a:t>Today</a:t>
            </a:r>
            <a:r>
              <a:rPr lang="en-US" sz="1700" dirty="0" smtClean="0"/>
              <a:t/>
            </a:r>
            <a:br>
              <a:rPr lang="en-US" sz="1700" dirty="0" smtClean="0"/>
            </a:br>
            <a:endParaRPr lang="en-US" sz="1700" dirty="0"/>
          </a:p>
          <a:p>
            <a:pPr marL="285750" indent="-285750">
              <a:buFont typeface="Arial"/>
              <a:buChar char="•"/>
            </a:pPr>
            <a:r>
              <a:rPr lang="en-US" sz="1700" dirty="0" smtClean="0">
                <a:hlinkClick r:id="rId3"/>
              </a:rPr>
              <a:t>Lifehack</a:t>
            </a:r>
            <a:r>
              <a:rPr lang="en-US" sz="1700" dirty="0" smtClean="0"/>
              <a:t/>
            </a:r>
            <a:br>
              <a:rPr lang="en-US" sz="1700" dirty="0" smtClean="0"/>
            </a:br>
            <a:endParaRPr lang="en-US" sz="1700" dirty="0"/>
          </a:p>
          <a:p>
            <a:pPr marL="285750" indent="-285750">
              <a:buFont typeface="Arial"/>
              <a:buChar char="•"/>
            </a:pPr>
            <a:r>
              <a:rPr lang="en-US" sz="1700" dirty="0" smtClean="0">
                <a:hlinkClick r:id="rId4"/>
              </a:rPr>
              <a:t>Technori </a:t>
            </a:r>
            <a:r>
              <a:rPr lang="en-US" sz="1700" dirty="0" smtClean="0"/>
              <a:t> </a:t>
            </a:r>
            <a:br>
              <a:rPr lang="en-US" sz="1700" dirty="0" smtClean="0"/>
            </a:br>
            <a:endParaRPr lang="en-US" sz="1700" dirty="0"/>
          </a:p>
          <a:p>
            <a:pPr marL="285750" indent="-285750">
              <a:buFont typeface="Arial"/>
              <a:buChar char="•"/>
            </a:pPr>
            <a:r>
              <a:rPr lang="en-US" sz="1700" dirty="0" smtClean="0">
                <a:hlinkClick r:id="rId5"/>
              </a:rPr>
              <a:t>Built </a:t>
            </a:r>
            <a:r>
              <a:rPr lang="en-US" sz="1700" dirty="0">
                <a:hlinkClick r:id="rId5"/>
              </a:rPr>
              <a:t>In Colorado</a:t>
            </a:r>
            <a:endParaRPr lang="en-US" sz="1700" dirty="0"/>
          </a:p>
          <a:p>
            <a:pPr marL="285750" indent="-285750">
              <a:buFont typeface="Arial"/>
              <a:buChar char="•"/>
            </a:pPr>
            <a:endParaRPr lang="en-US" sz="1700" dirty="0"/>
          </a:p>
          <a:p>
            <a:pPr marL="285750" indent="-285750">
              <a:buFont typeface="Arial"/>
              <a:buChar char="•"/>
            </a:pPr>
            <a:r>
              <a:rPr lang="en-US" sz="1700" dirty="0" smtClean="0"/>
              <a:t>LinkedIn</a:t>
            </a:r>
            <a:br>
              <a:rPr lang="en-US" sz="1700" dirty="0" smtClean="0"/>
            </a:br>
            <a:endParaRPr lang="en-US" sz="1700" dirty="0"/>
          </a:p>
          <a:p>
            <a:pPr marL="285750" indent="-285750">
              <a:buFont typeface="Arial"/>
              <a:buChar char="•"/>
            </a:pPr>
            <a:r>
              <a:rPr lang="en-US" sz="1700" dirty="0" smtClean="0"/>
              <a:t>Networlding</a:t>
            </a:r>
            <a:br>
              <a:rPr lang="en-US" sz="1700" dirty="0" smtClean="0"/>
            </a:br>
            <a:endParaRPr lang="en-US" sz="1700" dirty="0"/>
          </a:p>
        </p:txBody>
      </p:sp>
      <p:pic>
        <p:nvPicPr>
          <p:cNvPr id="10" name="Picture 9"/>
          <p:cNvPicPr>
            <a:picLocks noChangeAspect="1"/>
          </p:cNvPicPr>
          <p:nvPr/>
        </p:nvPicPr>
        <p:blipFill>
          <a:blip r:embed="rId6" cstate="email">
            <a:extLst>
              <a:ext uri="{BEBA8EAE-BF5A-486C-A8C5-ECC9F3942E4B}">
                <a14:imgProps xmlns:a14="http://schemas.microsoft.com/office/drawing/2010/main">
                  <a14:imgLayer r:embed="rId7">
                    <a14:imgEffect>
                      <a14:sharpenSoften amount="26000"/>
                    </a14:imgEffect>
                  </a14:imgLayer>
                </a14:imgProps>
              </a:ext>
              <a:ext uri="{28A0092B-C50C-407E-A947-70E740481C1C}">
                <a14:useLocalDpi xmlns:a14="http://schemas.microsoft.com/office/drawing/2010/main"/>
              </a:ext>
            </a:extLst>
          </a:blip>
          <a:stretch>
            <a:fillRect/>
          </a:stretch>
        </p:blipFill>
        <p:spPr>
          <a:xfrm>
            <a:off x="5603921" y="635218"/>
            <a:ext cx="3505057" cy="3527058"/>
          </a:xfrm>
          <a:prstGeom prst="rect">
            <a:avLst/>
          </a:prstGeom>
          <a:ln>
            <a:solidFill>
              <a:schemeClr val="tx1">
                <a:alpha val="82000"/>
              </a:schemeClr>
            </a:solidFill>
          </a:ln>
        </p:spPr>
      </p:pic>
      <p:pic>
        <p:nvPicPr>
          <p:cNvPr id="11" name="Picture 10"/>
          <p:cNvPicPr>
            <a:picLocks noChangeAspect="1"/>
          </p:cNvPicPr>
          <p:nvPr/>
        </p:nvPicPr>
        <p:blipFill>
          <a:blip r:embed="rId8" cstate="email">
            <a:extLst>
              <a:ext uri="{BEBA8EAE-BF5A-486C-A8C5-ECC9F3942E4B}">
                <a14:imgProps xmlns:a14="http://schemas.microsoft.com/office/drawing/2010/main">
                  <a14:imgLayer r:embed="rId9">
                    <a14:imgEffect>
                      <a14:sharpenSoften amount="39000"/>
                    </a14:imgEffect>
                  </a14:imgLayer>
                </a14:imgProps>
              </a:ext>
              <a:ext uri="{28A0092B-C50C-407E-A947-70E740481C1C}">
                <a14:useLocalDpi xmlns:a14="http://schemas.microsoft.com/office/drawing/2010/main"/>
              </a:ext>
            </a:extLst>
          </a:blip>
          <a:stretch>
            <a:fillRect/>
          </a:stretch>
        </p:blipFill>
        <p:spPr>
          <a:xfrm>
            <a:off x="1766064" y="1847196"/>
            <a:ext cx="3777373" cy="4271610"/>
          </a:xfrm>
          <a:prstGeom prst="rect">
            <a:avLst/>
          </a:prstGeom>
          <a:ln>
            <a:solidFill>
              <a:schemeClr val="tx1">
                <a:alpha val="82000"/>
              </a:schemeClr>
            </a:solidFill>
          </a:ln>
        </p:spPr>
      </p:pic>
      <p:pic>
        <p:nvPicPr>
          <p:cNvPr id="12" name="Picture 11"/>
          <p:cNvPicPr>
            <a:picLocks noChangeAspect="1"/>
          </p:cNvPicPr>
          <p:nvPr/>
        </p:nvPicPr>
        <p:blipFill>
          <a:blip r:embed="rId10" cstate="email">
            <a:extLst>
              <a:ext uri="{BEBA8EAE-BF5A-486C-A8C5-ECC9F3942E4B}">
                <a14:imgProps xmlns:a14="http://schemas.microsoft.com/office/drawing/2010/main">
                  <a14:imgLayer r:embed="rId11">
                    <a14:imgEffect>
                      <a14:sharpenSoften amount="17000"/>
                    </a14:imgEffect>
                  </a14:imgLayer>
                </a14:imgProps>
              </a:ext>
              <a:ext uri="{28A0092B-C50C-407E-A947-70E740481C1C}">
                <a14:useLocalDpi xmlns:a14="http://schemas.microsoft.com/office/drawing/2010/main"/>
              </a:ext>
            </a:extLst>
          </a:blip>
          <a:stretch>
            <a:fillRect/>
          </a:stretch>
        </p:blipFill>
        <p:spPr>
          <a:xfrm>
            <a:off x="5628813" y="4525891"/>
            <a:ext cx="3464127" cy="2064181"/>
          </a:xfrm>
          <a:prstGeom prst="rect">
            <a:avLst/>
          </a:prstGeom>
          <a:ln>
            <a:solidFill>
              <a:schemeClr val="tx1">
                <a:alpha val="82000"/>
              </a:schemeClr>
            </a:solidFill>
          </a:ln>
        </p:spPr>
      </p:pic>
    </p:spTree>
    <p:extLst>
      <p:ext uri="{BB962C8B-B14F-4D97-AF65-F5344CB8AC3E}">
        <p14:creationId xmlns:p14="http://schemas.microsoft.com/office/powerpoint/2010/main" val="35135443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39700"/>
            <a:ext cx="8042276" cy="723900"/>
          </a:xfrm>
        </p:spPr>
        <p:txBody>
          <a:bodyPr/>
          <a:lstStyle/>
          <a:p>
            <a:r>
              <a:rPr lang="en-US" dirty="0" smtClean="0">
                <a:latin typeface="Avenir Heavy"/>
                <a:cs typeface="Avenir Heavy"/>
              </a:rPr>
              <a:t>Social Media Speaking</a:t>
            </a:r>
            <a:endParaRPr lang="en-US" dirty="0">
              <a:latin typeface="Avenir Heavy"/>
              <a:cs typeface="Avenir Heavy"/>
            </a:endParaRPr>
          </a:p>
        </p:txBody>
      </p:sp>
      <p:pic>
        <p:nvPicPr>
          <p:cNvPr id="7" name="Picture 6"/>
          <p:cNvPicPr>
            <a:picLocks noChangeAspect="1"/>
          </p:cNvPicPr>
          <p:nvPr/>
        </p:nvPicPr>
        <p:blipFill>
          <a:blip r:embed="rId2" cstate="email">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a:ext>
            </a:extLst>
          </a:blip>
          <a:stretch>
            <a:fillRect/>
          </a:stretch>
        </p:blipFill>
        <p:spPr>
          <a:xfrm>
            <a:off x="5473447" y="1320801"/>
            <a:ext cx="3597176" cy="4739809"/>
          </a:xfrm>
          <a:prstGeom prst="rect">
            <a:avLst/>
          </a:prstGeom>
          <a:ln>
            <a:solidFill>
              <a:schemeClr val="tx1">
                <a:alpha val="82000"/>
              </a:schemeClr>
            </a:solidFill>
          </a:ln>
        </p:spPr>
      </p:pic>
      <p:sp>
        <p:nvSpPr>
          <p:cNvPr id="8" name="TextBox 7"/>
          <p:cNvSpPr txBox="1"/>
          <p:nvPr/>
        </p:nvSpPr>
        <p:spPr>
          <a:xfrm>
            <a:off x="-27813" y="4562376"/>
            <a:ext cx="5572682" cy="1438855"/>
          </a:xfrm>
          <a:prstGeom prst="rect">
            <a:avLst/>
          </a:prstGeom>
          <a:noFill/>
        </p:spPr>
        <p:txBody>
          <a:bodyPr wrap="square" rtlCol="0">
            <a:spAutoFit/>
          </a:bodyPr>
          <a:lstStyle/>
          <a:p>
            <a:r>
              <a:rPr lang="en-US" sz="1250" b="1" dirty="0"/>
              <a:t>Sample Talk Titles:</a:t>
            </a:r>
          </a:p>
          <a:p>
            <a:pPr marL="171450" indent="-171450">
              <a:buFont typeface="Arial"/>
              <a:buChar char="•"/>
            </a:pPr>
            <a:endParaRPr lang="en-US" sz="1250" dirty="0"/>
          </a:p>
          <a:p>
            <a:pPr marL="171450" indent="-171450">
              <a:buFont typeface="Arial"/>
              <a:buChar char="•"/>
            </a:pPr>
            <a:r>
              <a:rPr lang="en-US" sz="1250" dirty="0"/>
              <a:t>How to Create a Dynamite Social Media Strategy for Your Business</a:t>
            </a:r>
          </a:p>
          <a:p>
            <a:pPr marL="171450" indent="-171450">
              <a:buFont typeface="Arial"/>
              <a:buChar char="•"/>
            </a:pPr>
            <a:r>
              <a:rPr lang="en-US" sz="1250" dirty="0"/>
              <a:t>6 Steps to Launch Your Social Media from the Ground Up</a:t>
            </a:r>
          </a:p>
          <a:p>
            <a:pPr marL="171450" indent="-171450">
              <a:buFont typeface="Arial"/>
              <a:buChar char="•"/>
            </a:pPr>
            <a:r>
              <a:rPr lang="en-US" sz="1250" dirty="0"/>
              <a:t>5 Key Strategies to Create a Blog that People Will Share</a:t>
            </a:r>
          </a:p>
          <a:p>
            <a:pPr marL="171450" indent="-171450">
              <a:buFont typeface="Arial"/>
              <a:buChar char="•"/>
            </a:pPr>
            <a:r>
              <a:rPr lang="en-US" sz="1250" dirty="0"/>
              <a:t>Leveraging LinkedIn: 5 Unbeatable Methods to Become an Influencer</a:t>
            </a:r>
          </a:p>
          <a:p>
            <a:pPr marL="171450" indent="-171450">
              <a:buFont typeface="Arial"/>
              <a:buChar char="•"/>
            </a:pPr>
            <a:r>
              <a:rPr lang="en-US" sz="1250" dirty="0" smtClean="0"/>
              <a:t>The </a:t>
            </a:r>
            <a:r>
              <a:rPr lang="en-US" sz="1250" dirty="0"/>
              <a:t>5 Keys to Building Relationships in Social </a:t>
            </a:r>
            <a:r>
              <a:rPr lang="en-US" sz="1250" dirty="0" smtClean="0"/>
              <a:t>Media</a:t>
            </a:r>
            <a:endParaRPr lang="en-US" sz="1250" dirty="0"/>
          </a:p>
        </p:txBody>
      </p:sp>
      <p:pic>
        <p:nvPicPr>
          <p:cNvPr id="9" name="Picture 8"/>
          <p:cNvPicPr>
            <a:picLocks noChangeAspect="1"/>
          </p:cNvPicPr>
          <p:nvPr/>
        </p:nvPicPr>
        <p:blipFill>
          <a:blip r:embed="rId4" cstate="email">
            <a:extLst>
              <a:ext uri="{BEBA8EAE-BF5A-486C-A8C5-ECC9F3942E4B}">
                <a14:imgProps xmlns:a14="http://schemas.microsoft.com/office/drawing/2010/main">
                  <a14:imgLayer r:embed="rId5">
                    <a14:imgEffect>
                      <a14:sharpenSoften amount="41000"/>
                    </a14:imgEffect>
                  </a14:imgLayer>
                </a14:imgProps>
              </a:ext>
              <a:ext uri="{28A0092B-C50C-407E-A947-70E740481C1C}">
                <a14:useLocalDpi xmlns:a14="http://schemas.microsoft.com/office/drawing/2010/main"/>
              </a:ext>
            </a:extLst>
          </a:blip>
          <a:stretch>
            <a:fillRect/>
          </a:stretch>
        </p:blipFill>
        <p:spPr>
          <a:xfrm>
            <a:off x="179294" y="1330699"/>
            <a:ext cx="4930588" cy="2927536"/>
          </a:xfrm>
          <a:prstGeom prst="rect">
            <a:avLst/>
          </a:prstGeom>
          <a:ln>
            <a:solidFill>
              <a:schemeClr val="tx1">
                <a:alpha val="82000"/>
              </a:schemeClr>
            </a:solidFill>
          </a:ln>
        </p:spPr>
      </p:pic>
    </p:spTree>
    <p:extLst>
      <p:ext uri="{BB962C8B-B14F-4D97-AF65-F5344CB8AC3E}">
        <p14:creationId xmlns:p14="http://schemas.microsoft.com/office/powerpoint/2010/main" val="10130245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8060" y="25400"/>
            <a:ext cx="5414400" cy="709519"/>
          </a:xfrm>
        </p:spPr>
        <p:txBody>
          <a:bodyPr/>
          <a:lstStyle/>
          <a:p>
            <a:r>
              <a:rPr lang="en-US" sz="4400" dirty="0" smtClean="0">
                <a:latin typeface="Avenir Heavy"/>
                <a:cs typeface="Avenir Heavy"/>
              </a:rPr>
              <a:t>Recommendations</a:t>
            </a:r>
            <a:r>
              <a:rPr lang="en-US" sz="4000" dirty="0" smtClean="0">
                <a:latin typeface="Avenir Heavy"/>
                <a:cs typeface="Avenir Heavy"/>
              </a:rPr>
              <a:t> </a:t>
            </a:r>
            <a:endParaRPr lang="en-US" sz="4000" dirty="0">
              <a:latin typeface="Avenir Heavy"/>
              <a:cs typeface="Avenir Heavy"/>
            </a:endParaRPr>
          </a:p>
        </p:txBody>
      </p:sp>
      <p:pic>
        <p:nvPicPr>
          <p:cNvPr id="9" name="Picture 8"/>
          <p:cNvPicPr>
            <a:picLocks noChangeAspect="1"/>
          </p:cNvPicPr>
          <p:nvPr/>
        </p:nvPicPr>
        <p:blipFill>
          <a:blip r:embed="rId2" cstate="email">
            <a:extLst>
              <a:ext uri="{BEBA8EAE-BF5A-486C-A8C5-ECC9F3942E4B}">
                <a14:imgProps xmlns:a14="http://schemas.microsoft.com/office/drawing/2010/main">
                  <a14:imgLayer r:embed="rId3">
                    <a14:imgEffect>
                      <a14:sharpenSoften amount="35000"/>
                    </a14:imgEffect>
                  </a14:imgLayer>
                </a14:imgProps>
              </a:ext>
              <a:ext uri="{28A0092B-C50C-407E-A947-70E740481C1C}">
                <a14:useLocalDpi xmlns:a14="http://schemas.microsoft.com/office/drawing/2010/main"/>
              </a:ext>
            </a:extLst>
          </a:blip>
          <a:stretch>
            <a:fillRect/>
          </a:stretch>
        </p:blipFill>
        <p:spPr>
          <a:xfrm>
            <a:off x="38100" y="3560068"/>
            <a:ext cx="4706230" cy="1767057"/>
          </a:xfrm>
          <a:prstGeom prst="rect">
            <a:avLst/>
          </a:prstGeom>
          <a:ln>
            <a:solidFill>
              <a:schemeClr val="tx1">
                <a:alpha val="82000"/>
              </a:schemeClr>
            </a:solidFill>
          </a:ln>
        </p:spPr>
      </p:pic>
      <p:pic>
        <p:nvPicPr>
          <p:cNvPr id="10" name="Picture 9"/>
          <p:cNvPicPr>
            <a:picLocks noChangeAspect="1"/>
          </p:cNvPicPr>
          <p:nvPr/>
        </p:nvPicPr>
        <p:blipFill>
          <a:blip r:embed="rId4" cstate="email">
            <a:extLst>
              <a:ext uri="{BEBA8EAE-BF5A-486C-A8C5-ECC9F3942E4B}">
                <a14:imgProps xmlns:a14="http://schemas.microsoft.com/office/drawing/2010/main">
                  <a14:imgLayer r:embed="rId5">
                    <a14:imgEffect>
                      <a14:sharpenSoften amount="37000"/>
                    </a14:imgEffect>
                  </a14:imgLayer>
                </a14:imgProps>
              </a:ext>
              <a:ext uri="{28A0092B-C50C-407E-A947-70E740481C1C}">
                <a14:useLocalDpi xmlns:a14="http://schemas.microsoft.com/office/drawing/2010/main"/>
              </a:ext>
            </a:extLst>
          </a:blip>
          <a:stretch>
            <a:fillRect/>
          </a:stretch>
        </p:blipFill>
        <p:spPr>
          <a:xfrm>
            <a:off x="38100" y="734919"/>
            <a:ext cx="4372617" cy="2251663"/>
          </a:xfrm>
          <a:prstGeom prst="rect">
            <a:avLst/>
          </a:prstGeom>
          <a:ln>
            <a:solidFill>
              <a:schemeClr val="tx1">
                <a:alpha val="82000"/>
              </a:schemeClr>
            </a:solidFill>
          </a:ln>
        </p:spPr>
      </p:pic>
      <p:pic>
        <p:nvPicPr>
          <p:cNvPr id="7" name="Picture 6"/>
          <p:cNvPicPr>
            <a:picLocks noChangeAspect="1"/>
          </p:cNvPicPr>
          <p:nvPr/>
        </p:nvPicPr>
        <p:blipFill>
          <a:blip r:embed="rId6" cstate="email">
            <a:extLst>
              <a:ext uri="{BEBA8EAE-BF5A-486C-A8C5-ECC9F3942E4B}">
                <a14:imgProps xmlns:a14="http://schemas.microsoft.com/office/drawing/2010/main">
                  <a14:imgLayer r:embed="rId7">
                    <a14:imgEffect>
                      <a14:sharpenSoften amount="11000"/>
                    </a14:imgEffect>
                  </a14:imgLayer>
                </a14:imgProps>
              </a:ext>
              <a:ext uri="{28A0092B-C50C-407E-A947-70E740481C1C}">
                <a14:useLocalDpi xmlns:a14="http://schemas.microsoft.com/office/drawing/2010/main"/>
              </a:ext>
            </a:extLst>
          </a:blip>
          <a:stretch>
            <a:fillRect/>
          </a:stretch>
        </p:blipFill>
        <p:spPr>
          <a:xfrm>
            <a:off x="4045591" y="4780674"/>
            <a:ext cx="4899991" cy="2021929"/>
          </a:xfrm>
          <a:prstGeom prst="rect">
            <a:avLst/>
          </a:prstGeom>
          <a:ln>
            <a:solidFill>
              <a:schemeClr val="tx1">
                <a:alpha val="82000"/>
              </a:schemeClr>
            </a:solidFill>
          </a:ln>
        </p:spPr>
      </p:pic>
      <p:pic>
        <p:nvPicPr>
          <p:cNvPr id="5" name="Picture 4"/>
          <p:cNvPicPr>
            <a:picLocks noChangeAspect="1"/>
          </p:cNvPicPr>
          <p:nvPr/>
        </p:nvPicPr>
        <p:blipFill>
          <a:blip r:embed="rId8" cstate="email">
            <a:extLst>
              <a:ext uri="{BEBA8EAE-BF5A-486C-A8C5-ECC9F3942E4B}">
                <a14:imgProps xmlns:a14="http://schemas.microsoft.com/office/drawing/2010/main">
                  <a14:imgLayer r:embed="rId9">
                    <a14:imgEffect>
                      <a14:sharpenSoften amount="13000"/>
                    </a14:imgEffect>
                  </a14:imgLayer>
                </a14:imgProps>
              </a:ext>
              <a:ext uri="{28A0092B-C50C-407E-A947-70E740481C1C}">
                <a14:useLocalDpi xmlns:a14="http://schemas.microsoft.com/office/drawing/2010/main"/>
              </a:ext>
            </a:extLst>
          </a:blip>
          <a:stretch>
            <a:fillRect/>
          </a:stretch>
        </p:blipFill>
        <p:spPr>
          <a:xfrm>
            <a:off x="3998060" y="1517191"/>
            <a:ext cx="5036422" cy="2818548"/>
          </a:xfrm>
          <a:prstGeom prst="rect">
            <a:avLst/>
          </a:prstGeom>
          <a:ln>
            <a:solidFill>
              <a:schemeClr val="tx1">
                <a:alpha val="82000"/>
              </a:schemeClr>
            </a:solidFill>
          </a:ln>
        </p:spPr>
      </p:pic>
    </p:spTree>
    <p:extLst>
      <p:ext uri="{BB962C8B-B14F-4D97-AF65-F5344CB8AC3E}">
        <p14:creationId xmlns:p14="http://schemas.microsoft.com/office/powerpoint/2010/main" val="38127626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21216"/>
          </a:xfrm>
        </p:spPr>
        <p:txBody>
          <a:bodyPr/>
          <a:lstStyle/>
          <a:p>
            <a:r>
              <a:rPr lang="en-US" b="1" dirty="0" smtClean="0"/>
              <a:t>Credentials </a:t>
            </a:r>
            <a:endParaRPr lang="en-US" b="1" dirty="0"/>
          </a:p>
        </p:txBody>
      </p:sp>
      <p:sp>
        <p:nvSpPr>
          <p:cNvPr id="3" name="Content Placeholder 2"/>
          <p:cNvSpPr>
            <a:spLocks noGrp="1"/>
          </p:cNvSpPr>
          <p:nvPr>
            <p:ph idx="1"/>
          </p:nvPr>
        </p:nvSpPr>
        <p:spPr/>
        <p:txBody>
          <a:bodyPr/>
          <a:lstStyle/>
          <a:p>
            <a:r>
              <a:rPr lang="en-US" dirty="0"/>
              <a:t>CEO of </a:t>
            </a:r>
            <a:r>
              <a:rPr lang="en-US" dirty="0" err="1"/>
              <a:t>Leimkuehler</a:t>
            </a:r>
            <a:r>
              <a:rPr lang="en-US" dirty="0"/>
              <a:t> </a:t>
            </a:r>
            <a:r>
              <a:rPr lang="en-US" dirty="0" smtClean="0"/>
              <a:t>Media </a:t>
            </a:r>
          </a:p>
          <a:p>
            <a:r>
              <a:rPr lang="en-US" dirty="0" smtClean="0"/>
              <a:t>MFA in writing from Roosevelt University</a:t>
            </a:r>
          </a:p>
          <a:p>
            <a:r>
              <a:rPr lang="en-US" dirty="0" smtClean="0"/>
              <a:t>Teaching Certificate from Roosevelt University</a:t>
            </a:r>
          </a:p>
          <a:p>
            <a:r>
              <a:rPr lang="en-US" dirty="0" smtClean="0"/>
              <a:t>BA in journalism and creative writing and minor in business from Miami University of Ohio </a:t>
            </a:r>
          </a:p>
          <a:p>
            <a:r>
              <a:rPr lang="en-US" dirty="0" smtClean="0"/>
              <a:t>9 years in public relations and social media </a:t>
            </a:r>
          </a:p>
          <a:p>
            <a:endParaRPr lang="en-US" dirty="0"/>
          </a:p>
        </p:txBody>
      </p:sp>
    </p:spTree>
    <p:extLst>
      <p:ext uri="{BB962C8B-B14F-4D97-AF65-F5344CB8AC3E}">
        <p14:creationId xmlns:p14="http://schemas.microsoft.com/office/powerpoint/2010/main" val="658701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02" y="290603"/>
            <a:ext cx="8042276" cy="646914"/>
          </a:xfrm>
        </p:spPr>
        <p:txBody>
          <a:bodyPr/>
          <a:lstStyle/>
          <a:p>
            <a:r>
              <a:rPr lang="en-US" dirty="0" smtClean="0">
                <a:latin typeface="Avenir Heavy"/>
                <a:cs typeface="Avenir Heavy"/>
              </a:rPr>
              <a:t>Contact Katie Leimkuehler</a:t>
            </a:r>
            <a:endParaRPr lang="en-US" dirty="0">
              <a:latin typeface="Avenir Heavy"/>
              <a:cs typeface="Avenir Heavy"/>
            </a:endParaRPr>
          </a:p>
        </p:txBody>
      </p:sp>
      <p:sp>
        <p:nvSpPr>
          <p:cNvPr id="3" name="Content Placeholder 2"/>
          <p:cNvSpPr>
            <a:spLocks noGrp="1"/>
          </p:cNvSpPr>
          <p:nvPr>
            <p:ph idx="1"/>
          </p:nvPr>
        </p:nvSpPr>
        <p:spPr>
          <a:xfrm>
            <a:off x="3570843" y="1559279"/>
            <a:ext cx="5683173" cy="4384321"/>
          </a:xfrm>
        </p:spPr>
        <p:txBody>
          <a:bodyPr>
            <a:normAutofit lnSpcReduction="10000"/>
          </a:bodyPr>
          <a:lstStyle/>
          <a:p>
            <a:pPr marL="0" indent="0">
              <a:buNone/>
            </a:pPr>
            <a:r>
              <a:rPr lang="en-US" sz="1800" b="1" dirty="0" smtClean="0"/>
              <a:t>Twitter</a:t>
            </a:r>
            <a:br>
              <a:rPr lang="en-US" sz="1800" b="1" dirty="0" smtClean="0"/>
            </a:br>
            <a:r>
              <a:rPr lang="en-US" sz="1800" dirty="0" smtClean="0"/>
              <a:t/>
            </a:r>
            <a:br>
              <a:rPr lang="en-US" sz="1800" dirty="0" smtClean="0"/>
            </a:br>
            <a:r>
              <a:rPr lang="en-US" sz="1800" dirty="0" smtClean="0"/>
              <a:t/>
            </a:r>
            <a:br>
              <a:rPr lang="en-US" sz="1800" dirty="0" smtClean="0"/>
            </a:br>
            <a:r>
              <a:rPr lang="en-US" sz="1800" b="1" dirty="0" smtClean="0"/>
              <a:t>LinkedIn</a:t>
            </a:r>
            <a:br>
              <a:rPr lang="en-US" sz="1800" b="1" dirty="0" smtClean="0"/>
            </a:br>
            <a:r>
              <a:rPr lang="en-US" sz="1800" dirty="0" smtClean="0">
                <a:hlinkClick r:id="rId2"/>
              </a:rPr>
              <a:t>http</a:t>
            </a:r>
            <a:r>
              <a:rPr lang="en-US" sz="1800" dirty="0">
                <a:hlinkClick r:id="rId2"/>
              </a:rPr>
              <a:t>://www.linkedin.com/in/katieleimkuehler</a:t>
            </a:r>
            <a:endParaRPr lang="en-US" sz="1800" dirty="0"/>
          </a:p>
          <a:p>
            <a:pPr marL="0" indent="0">
              <a:buNone/>
            </a:pPr>
            <a:r>
              <a:rPr lang="en-US" sz="1800" b="1" dirty="0" smtClean="0"/>
              <a:t>Email</a:t>
            </a:r>
            <a:br>
              <a:rPr lang="en-US" sz="1800" b="1" dirty="0" smtClean="0"/>
            </a:br>
            <a:r>
              <a:rPr lang="en-US" sz="1800" dirty="0" smtClean="0">
                <a:hlinkClick r:id="rId3"/>
              </a:rPr>
              <a:t>katieleimkuehler@gmail.com</a:t>
            </a:r>
            <a:r>
              <a:rPr lang="en-US" sz="1800" dirty="0" smtClean="0"/>
              <a:t/>
            </a:r>
            <a:br>
              <a:rPr lang="en-US" sz="1800" dirty="0" smtClean="0"/>
            </a:br>
            <a:r>
              <a:rPr lang="en-US" sz="1800" dirty="0" smtClean="0"/>
              <a:t/>
            </a:r>
            <a:br>
              <a:rPr lang="en-US" sz="1800" dirty="0" smtClean="0"/>
            </a:br>
            <a:r>
              <a:rPr lang="en-US" sz="1800" b="1" dirty="0"/>
              <a:t>Phone</a:t>
            </a:r>
            <a:br>
              <a:rPr lang="en-US" sz="1800" b="1" dirty="0"/>
            </a:br>
            <a:r>
              <a:rPr lang="en-US" sz="1800" dirty="0"/>
              <a:t>440-935-</a:t>
            </a:r>
            <a:r>
              <a:rPr lang="en-US" sz="1800" dirty="0" smtClean="0"/>
              <a:t>5023</a:t>
            </a:r>
          </a:p>
          <a:p>
            <a:pPr marL="0" indent="0">
              <a:buNone/>
            </a:pPr>
            <a:r>
              <a:rPr lang="en-US" sz="1800" b="1" dirty="0" smtClean="0"/>
              <a:t>Website</a:t>
            </a:r>
            <a:br>
              <a:rPr lang="en-US" sz="1800" b="1" dirty="0" smtClean="0"/>
            </a:br>
            <a:r>
              <a:rPr lang="en-US" sz="1800" dirty="0" smtClean="0">
                <a:hlinkClick r:id="rId4"/>
              </a:rPr>
              <a:t>www.katieleimkuehler.com</a:t>
            </a:r>
            <a:r>
              <a:rPr lang="en-US" sz="1800" dirty="0" smtClean="0"/>
              <a:t/>
            </a:r>
            <a:br>
              <a:rPr lang="en-US" sz="1800" dirty="0" smtClean="0"/>
            </a:br>
            <a:r>
              <a:rPr lang="en-US" sz="1800" dirty="0" smtClean="0"/>
              <a:t/>
            </a:r>
            <a:br>
              <a:rPr lang="en-US" sz="1800" dirty="0" smtClean="0"/>
            </a:br>
            <a:endParaRPr lang="en-US" sz="1800" dirty="0" smtClean="0"/>
          </a:p>
          <a:p>
            <a:pPr marL="0" indent="0">
              <a:buNone/>
            </a:pPr>
            <a:endParaRPr lang="en-US" sz="1800" dirty="0"/>
          </a:p>
        </p:txBody>
      </p:sp>
      <p:sp>
        <p:nvSpPr>
          <p:cNvPr id="5" name="TextBox 4"/>
          <p:cNvSpPr txBox="1"/>
          <p:nvPr/>
        </p:nvSpPr>
        <p:spPr>
          <a:xfrm>
            <a:off x="3570843" y="1866086"/>
            <a:ext cx="2300931" cy="646331"/>
          </a:xfrm>
          <a:prstGeom prst="rect">
            <a:avLst/>
          </a:prstGeom>
          <a:noFill/>
        </p:spPr>
        <p:txBody>
          <a:bodyPr wrap="square" rtlCol="0">
            <a:spAutoFit/>
          </a:bodyPr>
          <a:lstStyle/>
          <a:p>
            <a:r>
              <a:rPr lang="en-US" dirty="0" smtClean="0">
                <a:hlinkClick r:id="rId5"/>
              </a:rPr>
              <a:t>@</a:t>
            </a:r>
            <a:r>
              <a:rPr lang="en-US" dirty="0">
                <a:hlinkClick r:id="rId5"/>
              </a:rPr>
              <a:t>K</a:t>
            </a:r>
            <a:r>
              <a:rPr lang="en-US" dirty="0" smtClean="0">
                <a:hlinkClick r:id="rId5"/>
              </a:rPr>
              <a:t>leimkuehler</a:t>
            </a:r>
            <a:endParaRPr lang="en-US" dirty="0"/>
          </a:p>
          <a:p>
            <a:endParaRPr lang="en-US" dirty="0"/>
          </a:p>
        </p:txBody>
      </p:sp>
      <p:pic>
        <p:nvPicPr>
          <p:cNvPr id="6" name="Content Placeholder 6"/>
          <p:cNvPicPr>
            <a:picLocks noChangeAspect="1"/>
          </p:cNvPicPr>
          <p:nvPr/>
        </p:nvPicPr>
        <p:blipFill>
          <a:blip r:embed="rId6"/>
          <a:srcRect l="5475" r="5475"/>
          <a:stretch>
            <a:fillRect/>
          </a:stretch>
        </p:blipFill>
        <p:spPr>
          <a:xfrm>
            <a:off x="261764" y="1634729"/>
            <a:ext cx="2927913" cy="3311330"/>
          </a:xfrm>
          <a:prstGeom prst="rect">
            <a:avLst/>
          </a:prstGeom>
          <a:ln>
            <a:solidFill>
              <a:schemeClr val="tx1"/>
            </a:solidFill>
          </a:ln>
        </p:spPr>
      </p:pic>
    </p:spTree>
    <p:extLst>
      <p:ext uri="{BB962C8B-B14F-4D97-AF65-F5344CB8AC3E}">
        <p14:creationId xmlns:p14="http://schemas.microsoft.com/office/powerpoint/2010/main" val="37373437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210011"/>
            <a:ext cx="8042276" cy="609467"/>
          </a:xfrm>
        </p:spPr>
        <p:txBody>
          <a:bodyPr/>
          <a:lstStyle/>
          <a:p>
            <a:r>
              <a:rPr lang="en-US" dirty="0">
                <a:latin typeface="Avenir Heavy"/>
                <a:cs typeface="Avenir Heavy"/>
              </a:rPr>
              <a:t>About Katie Leimkuehler</a:t>
            </a:r>
            <a:endParaRPr lang="en-US" dirty="0"/>
          </a:p>
        </p:txBody>
      </p:sp>
      <p:pic>
        <p:nvPicPr>
          <p:cNvPr id="7" name="Content Placeholder 6"/>
          <p:cNvPicPr>
            <a:picLocks noGrp="1" noChangeAspect="1"/>
          </p:cNvPicPr>
          <p:nvPr>
            <p:ph sz="half" idx="1"/>
          </p:nvPr>
        </p:nvPicPr>
        <p:blipFill>
          <a:blip r:embed="rId2"/>
          <a:srcRect l="5475" r="5475"/>
          <a:stretch>
            <a:fillRect/>
          </a:stretch>
        </p:blipFill>
        <p:spPr>
          <a:xfrm>
            <a:off x="426365" y="1190461"/>
            <a:ext cx="3711562" cy="4197600"/>
          </a:xfrm>
          <a:ln>
            <a:solidFill>
              <a:schemeClr val="tx1"/>
            </a:solidFill>
          </a:ln>
        </p:spPr>
      </p:pic>
      <p:sp>
        <p:nvSpPr>
          <p:cNvPr id="6" name="Content Placeholder 5"/>
          <p:cNvSpPr>
            <a:spLocks noGrp="1"/>
          </p:cNvSpPr>
          <p:nvPr>
            <p:ph sz="half" idx="2"/>
          </p:nvPr>
        </p:nvSpPr>
        <p:spPr>
          <a:xfrm>
            <a:off x="4322340" y="1003860"/>
            <a:ext cx="4670584" cy="5586072"/>
          </a:xfrm>
        </p:spPr>
        <p:txBody>
          <a:bodyPr>
            <a:normAutofit fontScale="92500" lnSpcReduction="10000"/>
          </a:bodyPr>
          <a:lstStyle/>
          <a:p>
            <a:pPr marL="0" indent="0">
              <a:buNone/>
            </a:pPr>
            <a:r>
              <a:rPr lang="en-US" b="1" dirty="0" smtClean="0">
                <a:solidFill>
                  <a:srgbClr val="000000"/>
                </a:solidFill>
              </a:rPr>
              <a:t>HIGHLIGHTS OF EXPERIENCE</a:t>
            </a:r>
          </a:p>
          <a:p>
            <a:r>
              <a:rPr lang="en-US" dirty="0" smtClean="0">
                <a:solidFill>
                  <a:srgbClr val="000000"/>
                </a:solidFill>
              </a:rPr>
              <a:t>Senior Manger, Social Media Coach at Charles Schwab</a:t>
            </a:r>
          </a:p>
          <a:p>
            <a:r>
              <a:rPr lang="en-US" dirty="0" smtClean="0">
                <a:solidFill>
                  <a:srgbClr val="000000"/>
                </a:solidFill>
              </a:rPr>
              <a:t>Social Media and PR Professor at University of Denver</a:t>
            </a:r>
          </a:p>
          <a:p>
            <a:r>
              <a:rPr lang="en-US" dirty="0" smtClean="0">
                <a:solidFill>
                  <a:srgbClr val="000000"/>
                </a:solidFill>
              </a:rPr>
              <a:t>Social </a:t>
            </a:r>
            <a:r>
              <a:rPr lang="en-US" dirty="0" smtClean="0">
                <a:solidFill>
                  <a:srgbClr val="000000"/>
                </a:solidFill>
              </a:rPr>
              <a:t>Media Director at ISA</a:t>
            </a:r>
          </a:p>
          <a:p>
            <a:r>
              <a:rPr lang="en-US" dirty="0" smtClean="0">
                <a:solidFill>
                  <a:srgbClr val="000000"/>
                </a:solidFill>
              </a:rPr>
              <a:t>Social Media Manager at IIDA</a:t>
            </a:r>
          </a:p>
          <a:p>
            <a:r>
              <a:rPr lang="en-US" dirty="0" smtClean="0">
                <a:solidFill>
                  <a:srgbClr val="000000"/>
                </a:solidFill>
              </a:rPr>
              <a:t>Journalist </a:t>
            </a:r>
            <a:r>
              <a:rPr lang="en-US" dirty="0" smtClean="0">
                <a:solidFill>
                  <a:srgbClr val="000000"/>
                </a:solidFill>
              </a:rPr>
              <a:t>at the Chicago Tribune</a:t>
            </a:r>
          </a:p>
          <a:p>
            <a:pPr marL="0" indent="0">
              <a:buNone/>
            </a:pPr>
            <a:r>
              <a:rPr lang="en-US" b="1" dirty="0" smtClean="0">
                <a:solidFill>
                  <a:srgbClr val="000000"/>
                </a:solidFill>
              </a:rPr>
              <a:t>EXPERTISE</a:t>
            </a:r>
          </a:p>
          <a:p>
            <a:pPr lvl="1"/>
            <a:r>
              <a:rPr lang="en-US" dirty="0" smtClean="0">
                <a:solidFill>
                  <a:srgbClr val="000000"/>
                </a:solidFill>
              </a:rPr>
              <a:t>Social Media Strategy</a:t>
            </a:r>
          </a:p>
          <a:p>
            <a:pPr lvl="1"/>
            <a:r>
              <a:rPr lang="en-US" dirty="0" smtClean="0">
                <a:solidFill>
                  <a:srgbClr val="000000"/>
                </a:solidFill>
              </a:rPr>
              <a:t>Social Media Analytics</a:t>
            </a:r>
          </a:p>
          <a:p>
            <a:pPr lvl="1"/>
            <a:r>
              <a:rPr lang="en-US" dirty="0" smtClean="0">
                <a:solidFill>
                  <a:srgbClr val="000000"/>
                </a:solidFill>
              </a:rPr>
              <a:t>Social Media Advertising </a:t>
            </a:r>
          </a:p>
          <a:p>
            <a:pPr lvl="1"/>
            <a:r>
              <a:rPr lang="en-US" dirty="0" smtClean="0">
                <a:solidFill>
                  <a:srgbClr val="000000"/>
                </a:solidFill>
              </a:rPr>
              <a:t>Content Marketing </a:t>
            </a:r>
            <a:endParaRPr lang="en-US" dirty="0" smtClean="0">
              <a:solidFill>
                <a:srgbClr val="000000"/>
              </a:solidFill>
            </a:endParaRPr>
          </a:p>
          <a:p>
            <a:pPr lvl="1"/>
            <a:r>
              <a:rPr lang="en-US" dirty="0" smtClean="0">
                <a:solidFill>
                  <a:srgbClr val="000000"/>
                </a:solidFill>
              </a:rPr>
              <a:t>Public Relations</a:t>
            </a:r>
            <a:endParaRPr lang="en-US" dirty="0" smtClean="0">
              <a:solidFill>
                <a:srgbClr val="000000"/>
              </a:solidFill>
            </a:endParaRPr>
          </a:p>
          <a:p>
            <a:pPr lvl="1"/>
            <a:r>
              <a:rPr lang="en-US" dirty="0" smtClean="0">
                <a:solidFill>
                  <a:srgbClr val="000000"/>
                </a:solidFill>
              </a:rPr>
              <a:t>Digital </a:t>
            </a:r>
            <a:r>
              <a:rPr lang="en-US" dirty="0" smtClean="0">
                <a:solidFill>
                  <a:srgbClr val="000000"/>
                </a:solidFill>
              </a:rPr>
              <a:t>Branding</a:t>
            </a:r>
          </a:p>
          <a:p>
            <a:pPr lvl="1"/>
            <a:endParaRPr lang="en-US" dirty="0"/>
          </a:p>
        </p:txBody>
      </p:sp>
      <p:sp>
        <p:nvSpPr>
          <p:cNvPr id="8" name="TextBox 7"/>
          <p:cNvSpPr txBox="1"/>
          <p:nvPr/>
        </p:nvSpPr>
        <p:spPr>
          <a:xfrm>
            <a:off x="266305" y="5574835"/>
            <a:ext cx="4056035" cy="646331"/>
          </a:xfrm>
          <a:prstGeom prst="rect">
            <a:avLst/>
          </a:prstGeom>
          <a:noFill/>
        </p:spPr>
        <p:txBody>
          <a:bodyPr wrap="square" rtlCol="0">
            <a:spAutoFit/>
          </a:bodyPr>
          <a:lstStyle/>
          <a:p>
            <a:r>
              <a:rPr lang="en-US" dirty="0" smtClean="0">
                <a:solidFill>
                  <a:srgbClr val="000000"/>
                </a:solidFill>
              </a:rPr>
              <a:t>CEO &amp; Social Media Consultant of Leimkuehler </a:t>
            </a:r>
            <a:r>
              <a:rPr lang="en-US" dirty="0">
                <a:solidFill>
                  <a:srgbClr val="000000"/>
                </a:solidFill>
              </a:rPr>
              <a:t>Media</a:t>
            </a:r>
          </a:p>
        </p:txBody>
      </p:sp>
    </p:spTree>
    <p:extLst>
      <p:ext uri="{BB962C8B-B14F-4D97-AF65-F5344CB8AC3E}">
        <p14:creationId xmlns:p14="http://schemas.microsoft.com/office/powerpoint/2010/main" val="18253751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6" y="-44824"/>
            <a:ext cx="5573585" cy="806824"/>
          </a:xfrm>
        </p:spPr>
        <p:txBody>
          <a:bodyPr/>
          <a:lstStyle/>
          <a:p>
            <a:r>
              <a:rPr lang="en-US" sz="4000" dirty="0" smtClean="0">
                <a:latin typeface="Avenir Heavy"/>
                <a:cs typeface="Avenir Heavy"/>
              </a:rPr>
              <a:t>Social Media Channels</a:t>
            </a:r>
            <a:endParaRPr lang="en-US" sz="4000" dirty="0">
              <a:latin typeface="Avenir Heavy"/>
              <a:cs typeface="Avenir Heavy"/>
            </a:endParaRPr>
          </a:p>
        </p:txBody>
      </p:sp>
      <p:sp>
        <p:nvSpPr>
          <p:cNvPr id="14" name="TextBox 13"/>
          <p:cNvSpPr txBox="1"/>
          <p:nvPr/>
        </p:nvSpPr>
        <p:spPr>
          <a:xfrm>
            <a:off x="14414" y="3249637"/>
            <a:ext cx="1433386" cy="323165"/>
          </a:xfrm>
          <a:prstGeom prst="rect">
            <a:avLst/>
          </a:prstGeom>
          <a:noFill/>
        </p:spPr>
        <p:txBody>
          <a:bodyPr wrap="square" rtlCol="0">
            <a:spAutoFit/>
          </a:bodyPr>
          <a:lstStyle/>
          <a:p>
            <a:r>
              <a:rPr lang="en-US" sz="1500" b="1" dirty="0" smtClean="0"/>
              <a:t>FACEBOOK</a:t>
            </a:r>
            <a:endParaRPr lang="en-US" sz="1500" b="1" dirty="0"/>
          </a:p>
        </p:txBody>
      </p:sp>
      <p:sp>
        <p:nvSpPr>
          <p:cNvPr id="15" name="TextBox 14"/>
          <p:cNvSpPr txBox="1"/>
          <p:nvPr/>
        </p:nvSpPr>
        <p:spPr>
          <a:xfrm>
            <a:off x="27114" y="787400"/>
            <a:ext cx="1585786" cy="323165"/>
          </a:xfrm>
          <a:prstGeom prst="rect">
            <a:avLst/>
          </a:prstGeom>
          <a:noFill/>
        </p:spPr>
        <p:txBody>
          <a:bodyPr wrap="square" rtlCol="0">
            <a:spAutoFit/>
          </a:bodyPr>
          <a:lstStyle/>
          <a:p>
            <a:r>
              <a:rPr lang="en-US" sz="1500" b="1" dirty="0" smtClean="0"/>
              <a:t>PINTEREST</a:t>
            </a:r>
            <a:endParaRPr lang="en-US" sz="1500" b="1" dirty="0"/>
          </a:p>
        </p:txBody>
      </p:sp>
      <p:sp>
        <p:nvSpPr>
          <p:cNvPr id="16" name="TextBox 15"/>
          <p:cNvSpPr txBox="1"/>
          <p:nvPr/>
        </p:nvSpPr>
        <p:spPr>
          <a:xfrm>
            <a:off x="5042663" y="769506"/>
            <a:ext cx="1663850" cy="323165"/>
          </a:xfrm>
          <a:prstGeom prst="rect">
            <a:avLst/>
          </a:prstGeom>
          <a:noFill/>
        </p:spPr>
        <p:txBody>
          <a:bodyPr wrap="square" rtlCol="0">
            <a:spAutoFit/>
          </a:bodyPr>
          <a:lstStyle/>
          <a:p>
            <a:r>
              <a:rPr lang="en-US" sz="1500" b="1" dirty="0" smtClean="0"/>
              <a:t>TWITTER</a:t>
            </a:r>
            <a:endParaRPr lang="en-US" sz="1500" b="1" dirty="0"/>
          </a:p>
        </p:txBody>
      </p:sp>
      <p:sp>
        <p:nvSpPr>
          <p:cNvPr id="17" name="TextBox 16"/>
          <p:cNvSpPr txBox="1"/>
          <p:nvPr/>
        </p:nvSpPr>
        <p:spPr>
          <a:xfrm>
            <a:off x="3695177" y="2597162"/>
            <a:ext cx="1283407" cy="323165"/>
          </a:xfrm>
          <a:prstGeom prst="rect">
            <a:avLst/>
          </a:prstGeom>
          <a:noFill/>
        </p:spPr>
        <p:txBody>
          <a:bodyPr wrap="square" rtlCol="0">
            <a:spAutoFit/>
          </a:bodyPr>
          <a:lstStyle/>
          <a:p>
            <a:r>
              <a:rPr lang="en-US" sz="1500" b="1" dirty="0" smtClean="0"/>
              <a:t>LINKEDIN</a:t>
            </a:r>
            <a:endParaRPr lang="en-US" sz="1500" b="1" dirty="0"/>
          </a:p>
        </p:txBody>
      </p:sp>
      <p:sp>
        <p:nvSpPr>
          <p:cNvPr id="20" name="TextBox 19"/>
          <p:cNvSpPr txBox="1"/>
          <p:nvPr/>
        </p:nvSpPr>
        <p:spPr>
          <a:xfrm>
            <a:off x="7518019" y="4098082"/>
            <a:ext cx="1206500" cy="323165"/>
          </a:xfrm>
          <a:prstGeom prst="rect">
            <a:avLst/>
          </a:prstGeom>
          <a:noFill/>
        </p:spPr>
        <p:txBody>
          <a:bodyPr wrap="square" rtlCol="0">
            <a:spAutoFit/>
          </a:bodyPr>
          <a:lstStyle/>
          <a:p>
            <a:r>
              <a:rPr lang="en-US" sz="1500" b="1" dirty="0" smtClean="0"/>
              <a:t>INSTGRAM</a:t>
            </a:r>
            <a:endParaRPr lang="en-US" sz="1500" b="1" dirty="0"/>
          </a:p>
        </p:txBody>
      </p:sp>
      <p:pic>
        <p:nvPicPr>
          <p:cNvPr id="21" name="Picture 20"/>
          <p:cNvPicPr>
            <a:picLocks noChangeAspect="1"/>
          </p:cNvPicPr>
          <p:nvPr/>
        </p:nvPicPr>
        <p:blipFill>
          <a:blip r:embed="rId2" cstate="email">
            <a:extLst>
              <a:ext uri="{BEBA8EAE-BF5A-486C-A8C5-ECC9F3942E4B}">
                <a14:imgProps xmlns:a14="http://schemas.microsoft.com/office/drawing/2010/main">
                  <a14:imgLayer r:embed="rId3">
                    <a14:imgEffect>
                      <a14:sharpenSoften amount="28000"/>
                    </a14:imgEffect>
                  </a14:imgLayer>
                </a14:imgProps>
              </a:ext>
              <a:ext uri="{28A0092B-C50C-407E-A947-70E740481C1C}">
                <a14:useLocalDpi xmlns:a14="http://schemas.microsoft.com/office/drawing/2010/main"/>
              </a:ext>
            </a:extLst>
          </a:blip>
          <a:stretch>
            <a:fillRect/>
          </a:stretch>
        </p:blipFill>
        <p:spPr>
          <a:xfrm>
            <a:off x="4852854" y="4520757"/>
            <a:ext cx="4211136" cy="2289805"/>
          </a:xfrm>
          <a:prstGeom prst="rect">
            <a:avLst/>
          </a:prstGeom>
          <a:ln>
            <a:solidFill>
              <a:schemeClr val="tx1">
                <a:alpha val="82000"/>
              </a:schemeClr>
            </a:solidFill>
          </a:ln>
        </p:spPr>
      </p:pic>
      <p:pic>
        <p:nvPicPr>
          <p:cNvPr id="22" name="Picture 21"/>
          <p:cNvPicPr>
            <a:picLocks noChangeAspect="1"/>
          </p:cNvPicPr>
          <p:nvPr/>
        </p:nvPicPr>
        <p:blipFill>
          <a:blip r:embed="rId4" cstate="email">
            <a:extLst>
              <a:ext uri="{BEBA8EAE-BF5A-486C-A8C5-ECC9F3942E4B}">
                <a14:imgProps xmlns:a14="http://schemas.microsoft.com/office/drawing/2010/main">
                  <a14:imgLayer r:embed="rId5">
                    <a14:imgEffect>
                      <a14:sharpenSoften amount="52000"/>
                    </a14:imgEffect>
                  </a14:imgLayer>
                </a14:imgProps>
              </a:ext>
              <a:ext uri="{28A0092B-C50C-407E-A947-70E740481C1C}">
                <a14:useLocalDpi xmlns:a14="http://schemas.microsoft.com/office/drawing/2010/main"/>
              </a:ext>
            </a:extLst>
          </a:blip>
          <a:stretch>
            <a:fillRect/>
          </a:stretch>
        </p:blipFill>
        <p:spPr>
          <a:xfrm>
            <a:off x="58189" y="3567596"/>
            <a:ext cx="2709227" cy="3242966"/>
          </a:xfrm>
          <a:prstGeom prst="rect">
            <a:avLst/>
          </a:prstGeom>
          <a:solidFill>
            <a:schemeClr val="tx1">
              <a:alpha val="82000"/>
            </a:schemeClr>
          </a:solidFill>
          <a:ln>
            <a:solidFill>
              <a:schemeClr val="tx1">
                <a:alpha val="82000"/>
              </a:schemeClr>
            </a:solidFill>
          </a:ln>
        </p:spPr>
      </p:pic>
      <p:pic>
        <p:nvPicPr>
          <p:cNvPr id="23" name="Picture 22"/>
          <p:cNvPicPr>
            <a:picLocks noChangeAspect="1"/>
          </p:cNvPicPr>
          <p:nvPr/>
        </p:nvPicPr>
        <p:blipFill>
          <a:blip r:embed="rId6" cstate="email">
            <a:extLst>
              <a:ext uri="{BEBA8EAE-BF5A-486C-A8C5-ECC9F3942E4B}">
                <a14:imgProps xmlns:a14="http://schemas.microsoft.com/office/drawing/2010/main">
                  <a14:imgLayer r:embed="rId7">
                    <a14:imgEffect>
                      <a14:sharpenSoften amount="20000"/>
                    </a14:imgEffect>
                  </a14:imgLayer>
                </a14:imgProps>
              </a:ext>
              <a:ext uri="{28A0092B-C50C-407E-A947-70E740481C1C}">
                <a14:useLocalDpi xmlns:a14="http://schemas.microsoft.com/office/drawing/2010/main"/>
              </a:ext>
            </a:extLst>
          </a:blip>
          <a:stretch>
            <a:fillRect/>
          </a:stretch>
        </p:blipFill>
        <p:spPr>
          <a:xfrm>
            <a:off x="5118099" y="1130301"/>
            <a:ext cx="3933317" cy="2058846"/>
          </a:xfrm>
          <a:prstGeom prst="rect">
            <a:avLst/>
          </a:prstGeom>
          <a:solidFill>
            <a:schemeClr val="tx1">
              <a:alpha val="82000"/>
            </a:schemeClr>
          </a:solidFill>
          <a:ln>
            <a:solidFill>
              <a:schemeClr val="tx1">
                <a:alpha val="82000"/>
              </a:schemeClr>
            </a:solidFill>
          </a:ln>
        </p:spPr>
      </p:pic>
      <p:pic>
        <p:nvPicPr>
          <p:cNvPr id="24" name="Picture 23"/>
          <p:cNvPicPr>
            <a:picLocks noChangeAspect="1"/>
          </p:cNvPicPr>
          <p:nvPr/>
        </p:nvPicPr>
        <p:blipFill>
          <a:blip r:embed="rId8" cstate="email">
            <a:extLst>
              <a:ext uri="{BEBA8EAE-BF5A-486C-A8C5-ECC9F3942E4B}">
                <a14:imgProps xmlns:a14="http://schemas.microsoft.com/office/drawing/2010/main">
                  <a14:imgLayer r:embed="rId9">
                    <a14:imgEffect>
                      <a14:sharpenSoften amount="85000"/>
                    </a14:imgEffect>
                  </a14:imgLayer>
                </a14:imgProps>
              </a:ext>
              <a:ext uri="{28A0092B-C50C-407E-A947-70E740481C1C}">
                <a14:useLocalDpi xmlns:a14="http://schemas.microsoft.com/office/drawing/2010/main"/>
              </a:ext>
            </a:extLst>
          </a:blip>
          <a:stretch>
            <a:fillRect/>
          </a:stretch>
        </p:blipFill>
        <p:spPr>
          <a:xfrm>
            <a:off x="70763" y="1110565"/>
            <a:ext cx="3260520" cy="2078582"/>
          </a:xfrm>
          <a:prstGeom prst="rect">
            <a:avLst/>
          </a:prstGeom>
          <a:solidFill>
            <a:schemeClr val="tx1">
              <a:alpha val="82000"/>
            </a:schemeClr>
          </a:solidFill>
          <a:ln>
            <a:solidFill>
              <a:schemeClr val="tx1">
                <a:alpha val="82000"/>
              </a:schemeClr>
            </a:solidFill>
          </a:ln>
        </p:spPr>
      </p:pic>
      <p:pic>
        <p:nvPicPr>
          <p:cNvPr id="25" name="Picture 24"/>
          <p:cNvPicPr>
            <a:picLocks noChangeAspect="1"/>
          </p:cNvPicPr>
          <p:nvPr/>
        </p:nvPicPr>
        <p:blipFill>
          <a:blip r:embed="rId10" cstate="email">
            <a:extLst>
              <a:ext uri="{BEBA8EAE-BF5A-486C-A8C5-ECC9F3942E4B}">
                <a14:imgProps xmlns:a14="http://schemas.microsoft.com/office/drawing/2010/main">
                  <a14:imgLayer r:embed="rId11">
                    <a14:imgEffect>
                      <a14:sharpenSoften amount="37000"/>
                    </a14:imgEffect>
                  </a14:imgLayer>
                </a14:imgProps>
              </a:ext>
              <a:ext uri="{28A0092B-C50C-407E-A947-70E740481C1C}">
                <a14:useLocalDpi xmlns:a14="http://schemas.microsoft.com/office/drawing/2010/main"/>
              </a:ext>
            </a:extLst>
          </a:blip>
          <a:stretch>
            <a:fillRect/>
          </a:stretch>
        </p:blipFill>
        <p:spPr>
          <a:xfrm>
            <a:off x="2496280" y="2924214"/>
            <a:ext cx="4167615" cy="1803796"/>
          </a:xfrm>
          <a:prstGeom prst="rect">
            <a:avLst/>
          </a:prstGeom>
          <a:solidFill>
            <a:schemeClr val="tx1">
              <a:alpha val="82000"/>
            </a:schemeClr>
          </a:solidFill>
          <a:ln>
            <a:solidFill>
              <a:schemeClr val="tx1">
                <a:alpha val="82000"/>
              </a:schemeClr>
            </a:solidFill>
          </a:ln>
        </p:spPr>
      </p:pic>
    </p:spTree>
    <p:extLst>
      <p:ext uri="{BB962C8B-B14F-4D97-AF65-F5344CB8AC3E}">
        <p14:creationId xmlns:p14="http://schemas.microsoft.com/office/powerpoint/2010/main" val="384854239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44733"/>
          </a:xfrm>
        </p:spPr>
        <p:txBody>
          <a:bodyPr/>
          <a:lstStyle/>
          <a:p>
            <a:r>
              <a:rPr lang="en-US" b="1" dirty="0" smtClean="0"/>
              <a:t>Courses Taught</a:t>
            </a:r>
            <a:endParaRPr lang="en-US" b="1" dirty="0"/>
          </a:p>
        </p:txBody>
      </p:sp>
      <p:sp>
        <p:nvSpPr>
          <p:cNvPr id="3" name="Content Placeholder 2"/>
          <p:cNvSpPr>
            <a:spLocks noGrp="1"/>
          </p:cNvSpPr>
          <p:nvPr>
            <p:ph idx="1"/>
          </p:nvPr>
        </p:nvSpPr>
        <p:spPr>
          <a:xfrm>
            <a:off x="219968" y="1600201"/>
            <a:ext cx="4081110" cy="4343400"/>
          </a:xfrm>
        </p:spPr>
        <p:txBody>
          <a:bodyPr/>
          <a:lstStyle/>
          <a:p>
            <a:r>
              <a:rPr lang="en-US" dirty="0"/>
              <a:t>Integrating Social </a:t>
            </a:r>
            <a:r>
              <a:rPr lang="en-US" dirty="0" smtClean="0"/>
              <a:t>Media</a:t>
            </a:r>
          </a:p>
          <a:p>
            <a:r>
              <a:rPr lang="en-US" dirty="0" smtClean="0"/>
              <a:t>Copywriting for Social Media </a:t>
            </a:r>
          </a:p>
          <a:p>
            <a:r>
              <a:rPr lang="en-US" dirty="0" smtClean="0"/>
              <a:t>PR Writing</a:t>
            </a:r>
          </a:p>
          <a:p>
            <a:r>
              <a:rPr lang="en-US" dirty="0" smtClean="0"/>
              <a:t>PR </a:t>
            </a:r>
            <a:r>
              <a:rPr lang="en-US" dirty="0"/>
              <a:t>Principles and Processes </a:t>
            </a:r>
            <a:endParaRPr lang="en-US" dirty="0" smtClean="0"/>
          </a:p>
          <a:p>
            <a:r>
              <a:rPr lang="en-US" dirty="0" smtClean="0"/>
              <a:t>English Composition </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87000"/>
                    </a14:imgEffect>
                  </a14:imgLayer>
                </a14:imgProps>
              </a:ext>
            </a:extLst>
          </a:blip>
          <a:stretch>
            <a:fillRect/>
          </a:stretch>
        </p:blipFill>
        <p:spPr>
          <a:xfrm>
            <a:off x="4583342" y="1412065"/>
            <a:ext cx="4413932" cy="4712170"/>
          </a:xfrm>
          <a:prstGeom prst="rect">
            <a:avLst/>
          </a:prstGeom>
          <a:ln>
            <a:solidFill>
              <a:schemeClr val="tx1"/>
            </a:solidFill>
          </a:ln>
        </p:spPr>
      </p:pic>
    </p:spTree>
    <p:extLst>
      <p:ext uri="{BB962C8B-B14F-4D97-AF65-F5344CB8AC3E}">
        <p14:creationId xmlns:p14="http://schemas.microsoft.com/office/powerpoint/2010/main" val="619249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9275" y="234576"/>
            <a:ext cx="8042276" cy="806824"/>
          </a:xfrm>
        </p:spPr>
        <p:txBody>
          <a:bodyPr/>
          <a:lstStyle/>
          <a:p>
            <a:r>
              <a:rPr lang="en-US" dirty="0" smtClean="0">
                <a:latin typeface="Avenir Heavy"/>
                <a:cs typeface="Avenir Heavy"/>
              </a:rPr>
              <a:t>Social Media Analysis </a:t>
            </a:r>
            <a:endParaRPr lang="en-US" dirty="0">
              <a:latin typeface="Avenir Heavy"/>
              <a:cs typeface="Avenir Heavy"/>
            </a:endParaRPr>
          </a:p>
        </p:txBody>
      </p:sp>
      <p:sp>
        <p:nvSpPr>
          <p:cNvPr id="6" name="Content Placeholder 5"/>
          <p:cNvSpPr>
            <a:spLocks noGrp="1"/>
          </p:cNvSpPr>
          <p:nvPr>
            <p:ph idx="1"/>
          </p:nvPr>
        </p:nvSpPr>
        <p:spPr>
          <a:xfrm>
            <a:off x="549275" y="1447801"/>
            <a:ext cx="8042276" cy="4343400"/>
          </a:xfrm>
        </p:spPr>
        <p:txBody>
          <a:bodyPr>
            <a:normAutofit fontScale="77500" lnSpcReduction="20000"/>
          </a:bodyPr>
          <a:lstStyle/>
          <a:p>
            <a:pPr lvl="0"/>
            <a:r>
              <a:rPr lang="en-US" dirty="0" smtClean="0">
                <a:solidFill>
                  <a:srgbClr val="000000"/>
                </a:solidFill>
              </a:rPr>
              <a:t>I will do a complete review </a:t>
            </a:r>
            <a:r>
              <a:rPr lang="en-US" dirty="0">
                <a:solidFill>
                  <a:srgbClr val="000000"/>
                </a:solidFill>
              </a:rPr>
              <a:t>all of your social media channels including Facebook, Twitter, LinkedIn, Pinterest and </a:t>
            </a:r>
            <a:r>
              <a:rPr lang="en-US" dirty="0" err="1" smtClean="0">
                <a:solidFill>
                  <a:srgbClr val="000000"/>
                </a:solidFill>
              </a:rPr>
              <a:t>Instagram</a:t>
            </a:r>
            <a:r>
              <a:rPr lang="en-US" dirty="0" smtClean="0">
                <a:solidFill>
                  <a:srgbClr val="000000"/>
                </a:solidFill>
              </a:rPr>
              <a:t> and </a:t>
            </a:r>
            <a:r>
              <a:rPr lang="en-US" dirty="0">
                <a:solidFill>
                  <a:srgbClr val="000000"/>
                </a:solidFill>
              </a:rPr>
              <a:t>evaluate what has been successful, what needs improvement, what isn’t working and provide examples of these. </a:t>
            </a:r>
            <a:endParaRPr lang="en-US" dirty="0" smtClean="0">
              <a:solidFill>
                <a:srgbClr val="000000"/>
              </a:solidFill>
            </a:endParaRPr>
          </a:p>
          <a:p>
            <a:pPr lvl="0"/>
            <a:r>
              <a:rPr lang="en-US" dirty="0" smtClean="0">
                <a:solidFill>
                  <a:srgbClr val="000000"/>
                </a:solidFill>
              </a:rPr>
              <a:t>The </a:t>
            </a:r>
            <a:r>
              <a:rPr lang="en-US" dirty="0">
                <a:solidFill>
                  <a:srgbClr val="000000"/>
                </a:solidFill>
              </a:rPr>
              <a:t>analysis will examine the type of content you are posting, the sources of that content, posting frequency and the engagement from your fans and followers.</a:t>
            </a:r>
          </a:p>
          <a:p>
            <a:pPr lvl="0"/>
            <a:r>
              <a:rPr lang="en-US" dirty="0">
                <a:solidFill>
                  <a:srgbClr val="000000"/>
                </a:solidFill>
              </a:rPr>
              <a:t>This includes tips and tactics to engage your audience, defining your voice, methods to connect with potential customers and top influencers, and ways of measuring your influence.</a:t>
            </a:r>
          </a:p>
          <a:p>
            <a:pPr lvl="0"/>
            <a:r>
              <a:rPr lang="en-US" dirty="0" smtClean="0">
                <a:solidFill>
                  <a:srgbClr val="000000"/>
                </a:solidFill>
              </a:rPr>
              <a:t>Based </a:t>
            </a:r>
            <a:r>
              <a:rPr lang="en-US" dirty="0">
                <a:solidFill>
                  <a:srgbClr val="000000"/>
                </a:solidFill>
              </a:rPr>
              <a:t>on my findings I will make recommendations for each of your social media channels on the best practices and strategies to implement. </a:t>
            </a:r>
          </a:p>
          <a:p>
            <a:endParaRPr lang="en-US" dirty="0"/>
          </a:p>
        </p:txBody>
      </p:sp>
    </p:spTree>
    <p:extLst>
      <p:ext uri="{BB962C8B-B14F-4D97-AF65-F5344CB8AC3E}">
        <p14:creationId xmlns:p14="http://schemas.microsoft.com/office/powerpoint/2010/main" val="6538096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0"/>
            <a:ext cx="8369300" cy="1028700"/>
          </a:xfrm>
        </p:spPr>
        <p:txBody>
          <a:bodyPr/>
          <a:lstStyle/>
          <a:p>
            <a:r>
              <a:rPr lang="en-US" dirty="0" smtClean="0">
                <a:latin typeface="Avenir Heavy"/>
                <a:cs typeface="Avenir Heavy"/>
              </a:rPr>
              <a:t>Social Media Analysis Results</a:t>
            </a:r>
            <a:endParaRPr lang="en-US" dirty="0">
              <a:latin typeface="Avenir Heavy"/>
              <a:cs typeface="Avenir Heavy"/>
            </a:endParaRPr>
          </a:p>
        </p:txBody>
      </p:sp>
      <p:pic>
        <p:nvPicPr>
          <p:cNvPr id="5" name="Picture 4"/>
          <p:cNvPicPr>
            <a:picLocks noChangeAspect="1"/>
          </p:cNvPicPr>
          <p:nvPr/>
        </p:nvPicPr>
        <p:blipFill>
          <a:blip r:embed="rId2" cstate="email">
            <a:extLst>
              <a:ext uri="{BEBA8EAE-BF5A-486C-A8C5-ECC9F3942E4B}">
                <a14:imgProps xmlns:a14="http://schemas.microsoft.com/office/drawing/2010/main">
                  <a14:imgLayer r:embed="rId3">
                    <a14:imgEffect>
                      <a14:sharpenSoften amount="37000"/>
                    </a14:imgEffect>
                  </a14:imgLayer>
                </a14:imgProps>
              </a:ext>
              <a:ext uri="{28A0092B-C50C-407E-A947-70E740481C1C}">
                <a14:useLocalDpi xmlns:a14="http://schemas.microsoft.com/office/drawing/2010/main"/>
              </a:ext>
            </a:extLst>
          </a:blip>
          <a:stretch>
            <a:fillRect/>
          </a:stretch>
        </p:blipFill>
        <p:spPr>
          <a:xfrm>
            <a:off x="228600" y="1697805"/>
            <a:ext cx="4781998" cy="2657852"/>
          </a:xfrm>
          <a:prstGeom prst="rect">
            <a:avLst/>
          </a:prstGeom>
          <a:ln>
            <a:solidFill>
              <a:schemeClr val="tx1">
                <a:alpha val="82000"/>
              </a:schemeClr>
            </a:solidFill>
          </a:ln>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36342" y="3463832"/>
            <a:ext cx="4955209" cy="3031169"/>
          </a:xfrm>
          <a:prstGeom prst="rect">
            <a:avLst/>
          </a:prstGeom>
          <a:ln>
            <a:solidFill>
              <a:schemeClr val="tx1">
                <a:alpha val="82000"/>
              </a:schemeClr>
            </a:solidFill>
          </a:ln>
        </p:spPr>
      </p:pic>
    </p:spTree>
    <p:extLst>
      <p:ext uri="{BB962C8B-B14F-4D97-AF65-F5344CB8AC3E}">
        <p14:creationId xmlns:p14="http://schemas.microsoft.com/office/powerpoint/2010/main" val="23454290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50800"/>
            <a:ext cx="9220200" cy="1165132"/>
          </a:xfrm>
        </p:spPr>
        <p:txBody>
          <a:bodyPr/>
          <a:lstStyle/>
          <a:p>
            <a:r>
              <a:rPr lang="en-US" sz="4100" dirty="0" smtClean="0">
                <a:latin typeface="Avenir Heavy"/>
                <a:cs typeface="Avenir Heavy"/>
              </a:rPr>
              <a:t>Social Media Strategy &amp; Action Plan</a:t>
            </a:r>
            <a:endParaRPr lang="en-US" sz="4100" dirty="0">
              <a:latin typeface="Avenir Heavy"/>
              <a:cs typeface="Avenir Heavy"/>
            </a:endParaRPr>
          </a:p>
        </p:txBody>
      </p:sp>
      <p:sp>
        <p:nvSpPr>
          <p:cNvPr id="5" name="Content Placeholder 5"/>
          <p:cNvSpPr>
            <a:spLocks noGrp="1"/>
          </p:cNvSpPr>
          <p:nvPr>
            <p:ph idx="1"/>
          </p:nvPr>
        </p:nvSpPr>
        <p:spPr>
          <a:xfrm>
            <a:off x="549275" y="1600201"/>
            <a:ext cx="8042276" cy="4343400"/>
          </a:xfrm>
        </p:spPr>
        <p:txBody>
          <a:bodyPr>
            <a:normAutofit fontScale="85000" lnSpcReduction="20000"/>
          </a:bodyPr>
          <a:lstStyle/>
          <a:p>
            <a:pPr lvl="0"/>
            <a:r>
              <a:rPr lang="en-US" dirty="0">
                <a:solidFill>
                  <a:srgbClr val="000000"/>
                </a:solidFill>
              </a:rPr>
              <a:t>The Social Media </a:t>
            </a:r>
            <a:r>
              <a:rPr lang="en-US" dirty="0" smtClean="0">
                <a:solidFill>
                  <a:srgbClr val="000000"/>
                </a:solidFill>
              </a:rPr>
              <a:t>Strategy &amp; Action </a:t>
            </a:r>
            <a:r>
              <a:rPr lang="en-US" dirty="0">
                <a:solidFill>
                  <a:srgbClr val="000000"/>
                </a:solidFill>
              </a:rPr>
              <a:t>Plan will help you plan your week on all of your social media channels from the type of content you should share, the content you should be re-sharing from other big players and social influencers, and the recommended responses to your fans and followers to increase engagement. </a:t>
            </a:r>
          </a:p>
          <a:p>
            <a:pPr lvl="0"/>
            <a:r>
              <a:rPr lang="en-US" dirty="0">
                <a:solidFill>
                  <a:srgbClr val="000000"/>
                </a:solidFill>
              </a:rPr>
              <a:t>This detailed plan will include specific numbers you should be working towards each week such as the number of retweets, responses and favorites on Twitter, and the number of shared Facebook postings from other relevant pages, etc. </a:t>
            </a:r>
          </a:p>
          <a:p>
            <a:pPr lvl="0"/>
            <a:r>
              <a:rPr lang="en-US" dirty="0">
                <a:solidFill>
                  <a:srgbClr val="000000"/>
                </a:solidFill>
              </a:rPr>
              <a:t>The action plan will include a weekly structure and breakdown steps that needs to be implemented for each social channel.</a:t>
            </a:r>
          </a:p>
          <a:p>
            <a:pPr lvl="0"/>
            <a:r>
              <a:rPr lang="en-US" dirty="0">
                <a:solidFill>
                  <a:srgbClr val="000000"/>
                </a:solidFill>
              </a:rPr>
              <a:t>Along with the plan I will provide a recommended hashtag list for your specific industry and ways to find and monitor conversations to join.</a:t>
            </a:r>
          </a:p>
          <a:p>
            <a:pPr lvl="0"/>
            <a:r>
              <a:rPr lang="en-US" dirty="0">
                <a:solidFill>
                  <a:srgbClr val="000000"/>
                </a:solidFill>
              </a:rPr>
              <a:t>The </a:t>
            </a:r>
            <a:r>
              <a:rPr lang="en-US" dirty="0" smtClean="0">
                <a:solidFill>
                  <a:srgbClr val="000000"/>
                </a:solidFill>
              </a:rPr>
              <a:t>plan will </a:t>
            </a:r>
            <a:r>
              <a:rPr lang="en-US" dirty="0">
                <a:solidFill>
                  <a:srgbClr val="000000"/>
                </a:solidFill>
              </a:rPr>
              <a:t>be a complete blueprint of how to best implement your social media strategy. </a:t>
            </a:r>
          </a:p>
          <a:p>
            <a:endParaRPr lang="en-US" dirty="0">
              <a:solidFill>
                <a:srgbClr val="000000"/>
              </a:solidFill>
            </a:endParaRPr>
          </a:p>
        </p:txBody>
      </p:sp>
    </p:spTree>
    <p:extLst>
      <p:ext uri="{BB962C8B-B14F-4D97-AF65-F5344CB8AC3E}">
        <p14:creationId xmlns:p14="http://schemas.microsoft.com/office/powerpoint/2010/main" val="41960188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355600"/>
            <a:ext cx="8731251" cy="847632"/>
          </a:xfrm>
        </p:spPr>
        <p:txBody>
          <a:bodyPr/>
          <a:lstStyle/>
          <a:p>
            <a:r>
              <a:rPr lang="en-US" dirty="0" smtClean="0">
                <a:latin typeface="Avenir Heavy"/>
                <a:cs typeface="Avenir Heavy"/>
              </a:rPr>
              <a:t>Social Media Content Calendar</a:t>
            </a:r>
            <a:endParaRPr lang="en-US" dirty="0">
              <a:latin typeface="Avenir Heavy"/>
              <a:cs typeface="Avenir Heavy"/>
            </a:endParaRPr>
          </a:p>
        </p:txBody>
      </p:sp>
      <p:sp>
        <p:nvSpPr>
          <p:cNvPr id="6" name="TextBox 5"/>
          <p:cNvSpPr txBox="1"/>
          <p:nvPr/>
        </p:nvSpPr>
        <p:spPr>
          <a:xfrm>
            <a:off x="342900" y="5067300"/>
            <a:ext cx="9169400" cy="923330"/>
          </a:xfrm>
          <a:prstGeom prst="rect">
            <a:avLst/>
          </a:prstGeom>
          <a:noFill/>
        </p:spPr>
        <p:txBody>
          <a:bodyPr wrap="square" rtlCol="0">
            <a:spAutoFit/>
          </a:bodyPr>
          <a:lstStyle/>
          <a:p>
            <a:pPr marL="285750" indent="-285750">
              <a:buFont typeface="Arial"/>
              <a:buChar char="•"/>
            </a:pPr>
            <a:r>
              <a:rPr lang="en-US" dirty="0" smtClean="0"/>
              <a:t>Weekly break down of your social media on each channel.</a:t>
            </a:r>
            <a:br>
              <a:rPr lang="en-US" dirty="0" smtClean="0"/>
            </a:br>
            <a:endParaRPr lang="en-US" dirty="0" smtClean="0"/>
          </a:p>
          <a:p>
            <a:pPr marL="285750" indent="-285750">
              <a:buFont typeface="Arial"/>
              <a:buChar char="•"/>
            </a:pPr>
            <a:r>
              <a:rPr lang="en-US" dirty="0" smtClean="0"/>
              <a:t>Calendar is created a month in advance and schedule out.</a:t>
            </a:r>
          </a:p>
        </p:txBody>
      </p:sp>
      <p:pic>
        <p:nvPicPr>
          <p:cNvPr id="11" name="Picture 10"/>
          <p:cNvPicPr>
            <a:picLocks noChangeAspect="1"/>
          </p:cNvPicPr>
          <p:nvPr/>
        </p:nvPicPr>
        <p:blipFill>
          <a:blip r:embed="rId2" cstate="email">
            <a:extLst>
              <a:ext uri="{BEBA8EAE-BF5A-486C-A8C5-ECC9F3942E4B}">
                <a14:imgProps xmlns:a14="http://schemas.microsoft.com/office/drawing/2010/main">
                  <a14:imgLayer r:embed="rId3">
                    <a14:imgEffect>
                      <a14:sharpenSoften amount="17000"/>
                    </a14:imgEffect>
                  </a14:imgLayer>
                </a14:imgProps>
              </a:ext>
              <a:ext uri="{28A0092B-C50C-407E-A947-70E740481C1C}">
                <a14:useLocalDpi xmlns:a14="http://schemas.microsoft.com/office/drawing/2010/main"/>
              </a:ext>
            </a:extLst>
          </a:blip>
          <a:stretch>
            <a:fillRect/>
          </a:stretch>
        </p:blipFill>
        <p:spPr>
          <a:xfrm>
            <a:off x="336249" y="2032000"/>
            <a:ext cx="8592932" cy="2612251"/>
          </a:xfrm>
          <a:prstGeom prst="rect">
            <a:avLst/>
          </a:prstGeom>
          <a:ln>
            <a:solidFill>
              <a:schemeClr val="tx1">
                <a:alpha val="82000"/>
              </a:schemeClr>
            </a:solidFill>
          </a:ln>
        </p:spPr>
      </p:pic>
    </p:spTree>
    <p:extLst>
      <p:ext uri="{BB962C8B-B14F-4D97-AF65-F5344CB8AC3E}">
        <p14:creationId xmlns:p14="http://schemas.microsoft.com/office/powerpoint/2010/main" val="32814351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90" y="17780"/>
            <a:ext cx="8591551" cy="790362"/>
          </a:xfrm>
        </p:spPr>
        <p:txBody>
          <a:bodyPr/>
          <a:lstStyle/>
          <a:p>
            <a:r>
              <a:rPr lang="en-US" sz="4300" dirty="0" smtClean="0">
                <a:latin typeface="Avenir Heavy"/>
                <a:cs typeface="Avenir Heavy"/>
              </a:rPr>
              <a:t>Hosting Twitter Chats - #ISAChat  </a:t>
            </a:r>
            <a:endParaRPr lang="en-US" sz="4300" dirty="0">
              <a:latin typeface="Avenir Heavy"/>
              <a:cs typeface="Avenir Heavy"/>
            </a:endParaRPr>
          </a:p>
        </p:txBody>
      </p:sp>
      <p:sp>
        <p:nvSpPr>
          <p:cNvPr id="18" name="TextBox 17"/>
          <p:cNvSpPr txBox="1"/>
          <p:nvPr/>
        </p:nvSpPr>
        <p:spPr>
          <a:xfrm>
            <a:off x="-1334235" y="649132"/>
            <a:ext cx="6581371" cy="369332"/>
          </a:xfrm>
          <a:prstGeom prst="rect">
            <a:avLst/>
          </a:prstGeom>
          <a:noFill/>
        </p:spPr>
        <p:txBody>
          <a:bodyPr wrap="square" rtlCol="0">
            <a:spAutoFit/>
          </a:bodyPr>
          <a:lstStyle/>
          <a:p>
            <a:endParaRPr lang="en-US" dirty="0"/>
          </a:p>
        </p:txBody>
      </p:sp>
      <p:sp>
        <p:nvSpPr>
          <p:cNvPr id="19" name="TextBox 18"/>
          <p:cNvSpPr txBox="1"/>
          <p:nvPr/>
        </p:nvSpPr>
        <p:spPr>
          <a:xfrm>
            <a:off x="166777" y="851700"/>
            <a:ext cx="4875092" cy="1154162"/>
          </a:xfrm>
          <a:prstGeom prst="rect">
            <a:avLst/>
          </a:prstGeom>
          <a:noFill/>
        </p:spPr>
        <p:txBody>
          <a:bodyPr wrap="square" rtlCol="0">
            <a:spAutoFit/>
          </a:bodyPr>
          <a:lstStyle/>
          <a:p>
            <a:pPr marL="171450" indent="-171450">
              <a:buFont typeface="Arial"/>
              <a:buChar char="•"/>
            </a:pPr>
            <a:r>
              <a:rPr lang="en-US" sz="1150" dirty="0">
                <a:solidFill>
                  <a:srgbClr val="000000"/>
                </a:solidFill>
              </a:rPr>
              <a:t>Initiated brand new Twitter Chat for ISA called #ISAchat</a:t>
            </a:r>
            <a:r>
              <a:rPr lang="en-US" sz="1150" dirty="0" smtClean="0">
                <a:solidFill>
                  <a:srgbClr val="000000"/>
                </a:solidFill>
              </a:rPr>
              <a:t>.</a:t>
            </a:r>
            <a:br>
              <a:rPr lang="en-US" sz="1150" dirty="0" smtClean="0">
                <a:solidFill>
                  <a:srgbClr val="000000"/>
                </a:solidFill>
              </a:rPr>
            </a:br>
            <a:endParaRPr lang="en-US" sz="1150" dirty="0">
              <a:solidFill>
                <a:srgbClr val="000000"/>
              </a:solidFill>
            </a:endParaRPr>
          </a:p>
          <a:p>
            <a:pPr marL="171450" indent="-171450">
              <a:buFont typeface="Arial"/>
              <a:buChar char="•"/>
            </a:pPr>
            <a:r>
              <a:rPr lang="en-US" sz="1150" dirty="0">
                <a:solidFill>
                  <a:srgbClr val="000000"/>
                </a:solidFill>
              </a:rPr>
              <a:t>Hosted the chat the first Wednesday </a:t>
            </a:r>
            <a:r>
              <a:rPr lang="en-US" sz="1150" dirty="0" smtClean="0">
                <a:solidFill>
                  <a:srgbClr val="000000"/>
                </a:solidFill>
              </a:rPr>
              <a:t>of each </a:t>
            </a:r>
            <a:r>
              <a:rPr lang="en-US" sz="1150" dirty="0">
                <a:solidFill>
                  <a:srgbClr val="000000"/>
                </a:solidFill>
              </a:rPr>
              <a:t>month for </a:t>
            </a:r>
            <a:r>
              <a:rPr lang="en-US" sz="1150" dirty="0" smtClean="0">
                <a:solidFill>
                  <a:srgbClr val="000000"/>
                </a:solidFill>
              </a:rPr>
              <a:t>1 hour.</a:t>
            </a:r>
            <a:br>
              <a:rPr lang="en-US" sz="1150" dirty="0" smtClean="0">
                <a:solidFill>
                  <a:srgbClr val="000000"/>
                </a:solidFill>
              </a:rPr>
            </a:br>
            <a:endParaRPr lang="en-US" sz="1150" dirty="0">
              <a:solidFill>
                <a:srgbClr val="000000"/>
              </a:solidFill>
            </a:endParaRPr>
          </a:p>
          <a:p>
            <a:pPr marL="171450" indent="-171450">
              <a:buFont typeface="Arial"/>
              <a:buChar char="•"/>
            </a:pPr>
            <a:r>
              <a:rPr lang="en-US" sz="1150" dirty="0">
                <a:solidFill>
                  <a:srgbClr val="000000"/>
                </a:solidFill>
              </a:rPr>
              <a:t>New topics each month </a:t>
            </a:r>
            <a:r>
              <a:rPr lang="en-US" sz="1150" dirty="0" smtClean="0">
                <a:solidFill>
                  <a:srgbClr val="000000"/>
                </a:solidFill>
              </a:rPr>
              <a:t>including: </a:t>
            </a:r>
            <a:r>
              <a:rPr lang="en-US" sz="1150" dirty="0">
                <a:solidFill>
                  <a:srgbClr val="000000"/>
                </a:solidFill>
              </a:rPr>
              <a:t>health abroad, choosing a study abroad </a:t>
            </a:r>
            <a:r>
              <a:rPr lang="en-US" sz="1150" dirty="0" smtClean="0">
                <a:solidFill>
                  <a:srgbClr val="000000"/>
                </a:solidFill>
              </a:rPr>
              <a:t>program &amp; </a:t>
            </a:r>
            <a:r>
              <a:rPr lang="en-US" sz="1150" dirty="0">
                <a:solidFill>
                  <a:srgbClr val="000000"/>
                </a:solidFill>
              </a:rPr>
              <a:t>technology </a:t>
            </a:r>
            <a:r>
              <a:rPr lang="en-US" sz="1150" dirty="0" smtClean="0">
                <a:solidFill>
                  <a:srgbClr val="000000"/>
                </a:solidFill>
              </a:rPr>
              <a:t>abroad among others.</a:t>
            </a:r>
            <a:endParaRPr lang="en-US" sz="1150" dirty="0">
              <a:solidFill>
                <a:srgbClr val="000000"/>
              </a:solidFill>
            </a:endParaRPr>
          </a:p>
        </p:txBody>
      </p:sp>
      <p:pic>
        <p:nvPicPr>
          <p:cNvPr id="3" name="Picture 2"/>
          <p:cNvPicPr>
            <a:picLocks noChangeAspect="1"/>
          </p:cNvPicPr>
          <p:nvPr/>
        </p:nvPicPr>
        <p:blipFill>
          <a:blip r:embed="rId2" cstate="email">
            <a:extLst>
              <a:ext uri="{BEBA8EAE-BF5A-486C-A8C5-ECC9F3942E4B}">
                <a14:imgProps xmlns:a14="http://schemas.microsoft.com/office/drawing/2010/main">
                  <a14:imgLayer r:embed="rId3">
                    <a14:imgEffect>
                      <a14:sharpenSoften amount="24000"/>
                    </a14:imgEffect>
                  </a14:imgLayer>
                </a14:imgProps>
              </a:ext>
              <a:ext uri="{28A0092B-C50C-407E-A947-70E740481C1C}">
                <a14:useLocalDpi xmlns:a14="http://schemas.microsoft.com/office/drawing/2010/main"/>
              </a:ext>
            </a:extLst>
          </a:blip>
          <a:stretch>
            <a:fillRect/>
          </a:stretch>
        </p:blipFill>
        <p:spPr>
          <a:xfrm>
            <a:off x="5113008" y="3401781"/>
            <a:ext cx="3942981" cy="3289924"/>
          </a:xfrm>
          <a:prstGeom prst="rect">
            <a:avLst/>
          </a:prstGeom>
          <a:solidFill>
            <a:schemeClr val="tx1">
              <a:alpha val="82000"/>
            </a:schemeClr>
          </a:solidFill>
          <a:ln>
            <a:solidFill>
              <a:schemeClr val="tx1">
                <a:alpha val="82000"/>
              </a:schemeClr>
            </a:solidFill>
          </a:ln>
        </p:spPr>
      </p:pic>
      <p:pic>
        <p:nvPicPr>
          <p:cNvPr id="4" name="Picture 3"/>
          <p:cNvPicPr>
            <a:picLocks noChangeAspect="1"/>
          </p:cNvPicPr>
          <p:nvPr/>
        </p:nvPicPr>
        <p:blipFill>
          <a:blip r:embed="rId4" cstate="email">
            <a:extLst>
              <a:ext uri="{BEBA8EAE-BF5A-486C-A8C5-ECC9F3942E4B}">
                <a14:imgProps xmlns:a14="http://schemas.microsoft.com/office/drawing/2010/main">
                  <a14:imgLayer r:embed="rId5">
                    <a14:imgEffect>
                      <a14:sharpenSoften amount="43000"/>
                    </a14:imgEffect>
                  </a14:imgLayer>
                </a14:imgProps>
              </a:ext>
              <a:ext uri="{28A0092B-C50C-407E-A947-70E740481C1C}">
                <a14:useLocalDpi xmlns:a14="http://schemas.microsoft.com/office/drawing/2010/main"/>
              </a:ext>
            </a:extLst>
          </a:blip>
          <a:stretch>
            <a:fillRect/>
          </a:stretch>
        </p:blipFill>
        <p:spPr>
          <a:xfrm>
            <a:off x="136896" y="2271059"/>
            <a:ext cx="4837614" cy="4482353"/>
          </a:xfrm>
          <a:prstGeom prst="rect">
            <a:avLst/>
          </a:prstGeom>
          <a:solidFill>
            <a:schemeClr val="tx1">
              <a:alpha val="83000"/>
            </a:schemeClr>
          </a:solidFill>
          <a:ln>
            <a:solidFill>
              <a:schemeClr val="tx1">
                <a:alpha val="82000"/>
              </a:schemeClr>
            </a:solidFill>
          </a:ln>
        </p:spPr>
      </p:pic>
      <p:pic>
        <p:nvPicPr>
          <p:cNvPr id="5" name="Picture 4"/>
          <p:cNvPicPr>
            <a:picLocks noChangeAspect="1"/>
          </p:cNvPicPr>
          <p:nvPr/>
        </p:nvPicPr>
        <p:blipFill>
          <a:blip r:embed="rId6" cstate="email">
            <a:extLst>
              <a:ext uri="{BEBA8EAE-BF5A-486C-A8C5-ECC9F3942E4B}">
                <a14:imgProps xmlns:a14="http://schemas.microsoft.com/office/drawing/2010/main">
                  <a14:imgLayer r:embed="rId7">
                    <a14:imgEffect>
                      <a14:sharpenSoften amount="33000"/>
                    </a14:imgEffect>
                  </a14:imgLayer>
                </a14:imgProps>
              </a:ext>
              <a:ext uri="{28A0092B-C50C-407E-A947-70E740481C1C}">
                <a14:useLocalDpi xmlns:a14="http://schemas.microsoft.com/office/drawing/2010/main"/>
              </a:ext>
            </a:extLst>
          </a:blip>
          <a:stretch>
            <a:fillRect/>
          </a:stretch>
        </p:blipFill>
        <p:spPr>
          <a:xfrm>
            <a:off x="5117400" y="1018465"/>
            <a:ext cx="3951162" cy="2074360"/>
          </a:xfrm>
          <a:prstGeom prst="rect">
            <a:avLst/>
          </a:prstGeom>
          <a:solidFill>
            <a:schemeClr val="tx1">
              <a:alpha val="83000"/>
            </a:schemeClr>
          </a:solidFill>
          <a:ln>
            <a:solidFill>
              <a:schemeClr val="tx1">
                <a:alpha val="82000"/>
              </a:schemeClr>
            </a:solidFill>
          </a:ln>
        </p:spPr>
      </p:pic>
    </p:spTree>
    <p:extLst>
      <p:ext uri="{BB962C8B-B14F-4D97-AF65-F5344CB8AC3E}">
        <p14:creationId xmlns:p14="http://schemas.microsoft.com/office/powerpoint/2010/main" val="18149700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5560</TotalTime>
  <Words>627</Words>
  <Application>Microsoft Macintosh PowerPoint</Application>
  <PresentationFormat>On-screen Show (4:3)</PresentationFormat>
  <Paragraphs>93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Breeze</vt:lpstr>
      <vt:lpstr>SOCIAL MEDIA &amp; CONTENT MARKETING PORTFOLIO </vt:lpstr>
      <vt:lpstr>About Katie Leimkuehler</vt:lpstr>
      <vt:lpstr>Social Media Channels</vt:lpstr>
      <vt:lpstr>Courses Taught</vt:lpstr>
      <vt:lpstr>Social Media Analysis </vt:lpstr>
      <vt:lpstr>Social Media Analysis Results</vt:lpstr>
      <vt:lpstr>Social Media Strategy &amp; Action Plan</vt:lpstr>
      <vt:lpstr>Social Media Content Calendar</vt:lpstr>
      <vt:lpstr>Hosting Twitter Chats - #ISAChat  </vt:lpstr>
      <vt:lpstr>Social Media Analytic Reports</vt:lpstr>
      <vt:lpstr>Facebook Advertising </vt:lpstr>
      <vt:lpstr>Advertising Results</vt:lpstr>
      <vt:lpstr>Blogging </vt:lpstr>
      <vt:lpstr>Social Media Speaking</vt:lpstr>
      <vt:lpstr>Recommendations </vt:lpstr>
      <vt:lpstr>Credentials </vt:lpstr>
      <vt:lpstr>Contact Katie Leimkuehler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&amp; DIGTIAL MARKETING PORTFOLIO </dc:title>
  <dc:creator>Katie</dc:creator>
  <cp:lastModifiedBy>Katie</cp:lastModifiedBy>
  <cp:revision>97</cp:revision>
  <dcterms:created xsi:type="dcterms:W3CDTF">2015-05-21T19:27:02Z</dcterms:created>
  <dcterms:modified xsi:type="dcterms:W3CDTF">2016-12-07T18:09:49Z</dcterms:modified>
</cp:coreProperties>
</file>